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60" r:id="rId3"/>
    <p:sldId id="362" r:id="rId4"/>
    <p:sldId id="361" r:id="rId5"/>
    <p:sldId id="363" r:id="rId6"/>
    <p:sldId id="377" r:id="rId7"/>
    <p:sldId id="378" r:id="rId8"/>
    <p:sldId id="359" r:id="rId9"/>
    <p:sldId id="360" r:id="rId10"/>
    <p:sldId id="267" r:id="rId11"/>
    <p:sldId id="356" r:id="rId12"/>
    <p:sldId id="365" r:id="rId13"/>
    <p:sldId id="263" r:id="rId14"/>
    <p:sldId id="366" r:id="rId15"/>
    <p:sldId id="367" r:id="rId16"/>
    <p:sldId id="375" r:id="rId17"/>
    <p:sldId id="368" r:id="rId18"/>
    <p:sldId id="369" r:id="rId19"/>
    <p:sldId id="370" r:id="rId20"/>
    <p:sldId id="371" r:id="rId21"/>
    <p:sldId id="373" r:id="rId22"/>
    <p:sldId id="374" r:id="rId23"/>
    <p:sldId id="353" r:id="rId24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9CF"/>
    <a:srgbClr val="07E897"/>
    <a:srgbClr val="201E43"/>
    <a:srgbClr val="1E6D81"/>
    <a:srgbClr val="FE095F"/>
    <a:srgbClr val="C3124D"/>
    <a:srgbClr val="A31141"/>
    <a:srgbClr val="363374"/>
    <a:srgbClr val="201E42"/>
    <a:srgbClr val="703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122" d="100"/>
          <a:sy n="122" d="100"/>
        </p:scale>
        <p:origin x="-150" y="-7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17-12-2023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xmlns="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xmlns="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xmlns="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xmlns="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xmlns="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xmlns="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xmlns="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xmlns="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xmlns="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xmlns="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xmlns="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xmlns="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xmlns="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xmlns="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xmlns="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xmlns="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xmlns="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xmlns="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xmlns="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xmlns="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xmlns="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xmlns="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xmlns="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xmlns="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xmlns="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xmlns="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xmlns="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xmlns="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xmlns="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xmlns="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xmlns="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xmlns="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xmlns="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xmlns="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xmlns="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xmlns="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xmlns="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xmlns="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xmlns="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xmlns="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xmlns="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xmlns="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xmlns="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xmlns="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xmlns="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xmlns="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xmlns="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xmlns="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xmlns="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xmlns="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xmlns="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xmlns="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xmlns="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xmlns="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xmlns="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xmlns="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xmlns="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xmlns="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xmlns="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xmlns="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xmlns="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xmlns="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xmlns="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xmlns="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xmlns="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xmlns="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xmlns="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xmlns="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xmlns="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xmlns="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xmlns="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xmlns="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xmlns="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xmlns="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xmlns="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xmlns="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xmlns="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xmlns="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xmlns="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xmlns="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xmlns="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xmlns="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xmlns="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xmlns="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xmlns="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xmlns="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xmlns="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xmlns="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xmlns="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xmlns="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xmlns="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xmlns="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xmlns="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xmlns="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xmlns="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xmlns="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xmlns="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xmlns="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xmlns="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xmlns="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xmlns="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xmlns="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xmlns="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xmlns="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xmlns="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xmlns="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xmlns="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xmlns="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xmlns="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xmlns="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xmlns="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xmlns="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xmlns="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xmlns="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xmlns="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xmlns="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xmlns="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xmlns="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xmlns="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xmlns="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xmlns="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xmlns="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xmlns="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xmlns="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xmlns="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xmlns="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xmlns="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xmlns="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xmlns="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xmlns="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xmlns="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xmlns="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xmlns="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xmlns="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xmlns="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xmlns="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xmlns="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xmlns="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xmlns="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xmlns="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xmlns="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xmlns="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xmlns="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xmlns="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xmlns="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xmlns="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xmlns="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xmlns="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xmlns="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xmlns="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xmlns="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xmlns="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xmlns="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xmlns="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xmlns="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xmlns="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xmlns="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xmlns="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xmlns="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xmlns="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xmlns="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xmlns="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xmlns="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xmlns="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xmlns="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xmlns="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xmlns="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xmlns="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xmlns="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xmlns="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xmlns="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xmlns="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xmlns="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xmlns="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xmlns="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xmlns="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xmlns="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xmlns="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xmlns="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17-12-2023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xmlns="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xmlns="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17-12-2023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xmlns="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17-12-2023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xmlns="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xmlns="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xmlns="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xmlns="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xmlns="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xmlns="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xmlns="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xmlns="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xmlns="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17-12-2023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xmlns="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xmlns="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xmlns="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xmlns="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xmlns="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xmlns="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xmlns="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xmlns="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xmlns="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xmlns="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xmlns="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xmlns="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xmlns="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xmlns="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17-12-2023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xmlns="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xmlns="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xmlns="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xmlns="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xmlns="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xmlns="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xmlns="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xmlns="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xmlns="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xmlns="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xmlns="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xmlns="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xmlns="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xmlns="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xmlns="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xmlns="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xmlns="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xmlns="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xmlns="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xmlns="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xmlns="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xmlns="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xmlns="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xmlns="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xmlns="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xmlns="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17-12-2023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xmlns="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xmlns="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xmlns="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xmlns="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xmlns="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xmlns="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xmlns="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xmlns="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xmlns="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xmlns="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xmlns="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xmlns="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xmlns="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xmlns="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xmlns="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xmlns="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xmlns="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xmlns="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xmlns="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xmlns="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xmlns="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xmlns="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3" r:id="rId4"/>
    <p:sldLayoutId id="2147483664" r:id="rId5"/>
    <p:sldLayoutId id="2147483666" r:id="rId6"/>
    <p:sldLayoutId id="2147483667" r:id="rId7"/>
    <p:sldLayoutId id="2147483668" r:id="rId8"/>
    <p:sldLayoutId id="2147483689" r:id="rId9"/>
    <p:sldLayoutId id="2147483690" r:id="rId10"/>
    <p:sldLayoutId id="2147483702" r:id="rId11"/>
    <p:sldLayoutId id="2147483691" r:id="rId12"/>
    <p:sldLayoutId id="2147483692" r:id="rId13"/>
    <p:sldLayoutId id="2147483693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3" r:id="rId21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3.jpeg"/><Relationship Id="rId7" Type="http://schemas.openxmlformats.org/officeDocument/2006/relationships/image" Target="../media/image4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TimeBook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ru-RU" dirty="0"/>
              <a:t>Задача №2: Сервис прогнозирования увольнения на основе вовлеченности сотрудника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256181D-9919-030E-03F6-BD89E072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7" y="149142"/>
            <a:ext cx="1603667" cy="801834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BFF614D2-A376-5A2A-74E8-E9428182DE94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xmlns="" id="{A4A6263C-56D6-1D23-4DB7-0646700B3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A7C5E9FC-A43D-3D3E-06EF-04B773FBD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820BCCF4-9A49-FF84-27BC-487A550E6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8C3C24D9-640B-2E63-CAE3-C4DF77761099}"/>
              </a:ext>
            </a:extLst>
          </p:cNvPr>
          <p:cNvGrpSpPr/>
          <p:nvPr/>
        </p:nvGrpSpPr>
        <p:grpSpPr>
          <a:xfrm>
            <a:off x="596242" y="1846994"/>
            <a:ext cx="2885326" cy="2218839"/>
            <a:chOff x="3438965" y="3614719"/>
            <a:chExt cx="2883992" cy="2218839"/>
          </a:xfrm>
        </p:grpSpPr>
        <p:sp>
          <p:nvSpPr>
            <p:cNvPr id="10" name="Прямоугольник: скругленные углы 81">
              <a:extLst>
                <a:ext uri="{FF2B5EF4-FFF2-40B4-BE49-F238E27FC236}">
                  <a16:creationId xmlns:a16="http://schemas.microsoft.com/office/drawing/2014/main" xmlns="" id="{998E8808-C7BE-49DB-A191-0E617D93971E}"/>
                </a:ext>
              </a:extLst>
            </p:cNvPr>
            <p:cNvSpPr/>
            <p:nvPr/>
          </p:nvSpPr>
          <p:spPr>
            <a:xfrm>
              <a:off x="3438965" y="3614719"/>
              <a:ext cx="2883992" cy="2218839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xmlns="" id="{2E6AFFE2-0088-64A7-0275-1A8607D7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407" y="4008987"/>
              <a:ext cx="2273430" cy="633937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E0A47922-CED0-5446-767D-E96E8553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407" y="4938499"/>
              <a:ext cx="2065002" cy="364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5739" y="996075"/>
            <a:ext cx="4518657" cy="1476687"/>
          </a:xfrm>
        </p:spPr>
        <p:txBody>
          <a:bodyPr/>
          <a:lstStyle/>
          <a:p>
            <a:r>
              <a:rPr lang="ru-RU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Подключение к Базе Данных</a:t>
            </a:r>
            <a:endParaRPr lang="ru-RU" sz="1400" b="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4577" y="1361035"/>
            <a:ext cx="4420835" cy="1160491"/>
          </a:xfrm>
        </p:spPr>
        <p:txBody>
          <a:bodyPr>
            <a:normAutofit lnSpcReduction="10000"/>
          </a:bodyPr>
          <a:lstStyle/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Задание параметров подключения к базе данных </a:t>
            </a:r>
            <a:r>
              <a:rPr lang="ru-RU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библиотеки psycopg2 для установления соединения.</a:t>
            </a:r>
          </a:p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Выполнение SQL-запроса для извлечения данных о сотрудниках.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48059" y="971198"/>
            <a:ext cx="4332566" cy="1476687"/>
          </a:xfrm>
        </p:spPr>
        <p:txBody>
          <a:bodyPr/>
          <a:lstStyle/>
          <a:p>
            <a:r>
              <a:rPr lang="ru-RU" b="0" dirty="0"/>
              <a:t>Визуализация и Анализ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27102" y="1379164"/>
            <a:ext cx="3974480" cy="112068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Вывод и исследование структуры данных БД.</a:t>
            </a:r>
          </a:p>
          <a:p>
            <a:r>
              <a:rPr lang="ru-RU" dirty="0"/>
              <a:t>Создание </a:t>
            </a:r>
            <a:r>
              <a:rPr lang="ru-RU" dirty="0" err="1"/>
              <a:t>дашборда</a:t>
            </a:r>
            <a:r>
              <a:rPr lang="ru-RU" dirty="0"/>
              <a:t> с вероятностью увольнения для каждого сотрудника за выбранный период.</a:t>
            </a:r>
          </a:p>
          <a:p>
            <a:r>
              <a:rPr lang="ru-RU" dirty="0"/>
              <a:t>Использование библиотек </a:t>
            </a:r>
            <a:r>
              <a:rPr lang="ru-RU" dirty="0" err="1"/>
              <a:t>Plotly</a:t>
            </a:r>
            <a:r>
              <a:rPr lang="ru-RU" dirty="0"/>
              <a:t> и </a:t>
            </a:r>
            <a:r>
              <a:rPr lang="ru-RU" dirty="0" err="1"/>
              <a:t>Matplotlib</a:t>
            </a:r>
            <a:r>
              <a:rPr lang="ru-RU" dirty="0"/>
              <a:t> для создания графиков.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609114" y="4358152"/>
            <a:ext cx="4486886" cy="1476687"/>
          </a:xfrm>
        </p:spPr>
        <p:txBody>
          <a:bodyPr/>
          <a:lstStyle/>
          <a:p>
            <a:r>
              <a:rPr lang="ru-RU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Обработка и Подготовка Данных</a:t>
            </a:r>
            <a:endParaRPr lang="ru-RU" sz="1400" b="0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0985" y="4714154"/>
            <a:ext cx="4127932" cy="1120685"/>
          </a:xfrm>
        </p:spPr>
        <p:txBody>
          <a:bodyPr>
            <a:normAutofit/>
          </a:bodyPr>
          <a:lstStyle/>
          <a:p>
            <a:r>
              <a:rPr lang="ru-RU" sz="1200" dirty="0"/>
              <a:t>Преобразование дат в удобный формат и создание календарных признаков.</a:t>
            </a:r>
          </a:p>
          <a:p>
            <a:r>
              <a:rPr lang="ru-RU" sz="1200" dirty="0"/>
              <a:t>Преобразование данных и подготовка </a:t>
            </a:r>
            <a:r>
              <a:rPr lang="ru-RU" sz="1200" dirty="0" err="1"/>
              <a:t>DataFrame</a:t>
            </a:r>
            <a:r>
              <a:rPr lang="ru-RU" sz="1200" dirty="0"/>
              <a:t> с использованием библиотеки </a:t>
            </a:r>
            <a:r>
              <a:rPr lang="ru-RU" sz="1200" dirty="0" err="1"/>
              <a:t>pandas</a:t>
            </a:r>
            <a:r>
              <a:rPr lang="ru-RU" sz="1200" dirty="0"/>
              <a:t>.</a:t>
            </a:r>
          </a:p>
          <a:p>
            <a:endParaRPr lang="ru-RU" sz="12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48059" y="4358152"/>
            <a:ext cx="5397687" cy="1476687"/>
          </a:xfrm>
        </p:spPr>
        <p:txBody>
          <a:bodyPr/>
          <a:lstStyle/>
          <a:p>
            <a:r>
              <a:rPr lang="ru-RU" b="0" dirty="0"/>
              <a:t>Машинное Обучение и Прогнозирование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27102" y="4714154"/>
            <a:ext cx="5068658" cy="1412326"/>
          </a:xfrm>
        </p:spPr>
        <p:txBody>
          <a:bodyPr>
            <a:normAutofit fontScale="92500" lnSpcReduction="20000"/>
          </a:bodyPr>
          <a:lstStyle/>
          <a:p>
            <a:r>
              <a:rPr lang="ru-RU" sz="1200" dirty="0"/>
              <a:t>Формирование обучающей и контрольной выборок для обучения модели машинного обучения.</a:t>
            </a:r>
          </a:p>
          <a:p>
            <a:r>
              <a:rPr lang="ru-RU" sz="1200" dirty="0"/>
              <a:t>Использование библиотеки CatBoostClassifier, работающей с задачами бинарной классификации, для обучения модели вероятности увольнения сотрудника.</a:t>
            </a:r>
          </a:p>
          <a:p>
            <a:r>
              <a:rPr lang="ru-RU" sz="1200" dirty="0"/>
              <a:t>Предусмотрена возможность работы с категориальными признаками, в том числе добавление новых фичей.</a:t>
            </a:r>
          </a:p>
          <a:p>
            <a:r>
              <a:rPr lang="ru-RU" sz="1200" dirty="0"/>
              <a:t>Установка порога для классификации сотрудников по вероятности увольнения.</a:t>
            </a:r>
          </a:p>
          <a:p>
            <a:endParaRPr lang="ru-RU" sz="1000" dirty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модулей, их основных функций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xmlns="" id="{FED623D4-5E7E-44FB-A655-80D9166ACECF}"/>
              </a:ext>
            </a:extLst>
          </p:cNvPr>
          <p:cNvCxnSpPr>
            <a:stCxn id="19" idx="6"/>
            <a:endCxn id="15" idx="2"/>
          </p:cNvCxnSpPr>
          <p:nvPr/>
        </p:nvCxnSpPr>
        <p:spPr>
          <a:xfrm>
            <a:off x="2065940" y="3429001"/>
            <a:ext cx="21326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xmlns="" id="{13BC568E-FCE4-46A3-933D-4F9F8325A813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5112237" y="3429001"/>
            <a:ext cx="21326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043ABED0-AC0F-4D92-AB29-318DAE79D38B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8158534" y="3429001"/>
            <a:ext cx="2132646" cy="3190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284C1D9D-BE0F-F2FB-FABD-70D7097B9F44}"/>
              </a:ext>
            </a:extLst>
          </p:cNvPr>
          <p:cNvGrpSpPr/>
          <p:nvPr/>
        </p:nvGrpSpPr>
        <p:grpSpPr>
          <a:xfrm>
            <a:off x="1152289" y="2501624"/>
            <a:ext cx="913651" cy="1384202"/>
            <a:chOff x="1152289" y="2501624"/>
            <a:chExt cx="913651" cy="1384202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DF576AB6-5528-4CB6-AEFB-42E88F57EDE5}"/>
                </a:ext>
              </a:extLst>
            </p:cNvPr>
            <p:cNvSpPr/>
            <p:nvPr userDrawn="1"/>
          </p:nvSpPr>
          <p:spPr>
            <a:xfrm>
              <a:off x="1152289" y="2972175"/>
              <a:ext cx="913651" cy="913651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F16835F5-2065-4153-AA7F-1C864317B8F6}"/>
                </a:ext>
              </a:extLst>
            </p:cNvPr>
            <p:cNvSpPr/>
            <p:nvPr userDrawn="1"/>
          </p:nvSpPr>
          <p:spPr>
            <a:xfrm>
              <a:off x="1255025" y="3074911"/>
              <a:ext cx="708179" cy="708179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2CCA50DC-B0CC-464E-9D62-50B7BC308290}"/>
                </a:ext>
              </a:extLst>
            </p:cNvPr>
            <p:cNvSpPr/>
            <p:nvPr userDrawn="1"/>
          </p:nvSpPr>
          <p:spPr>
            <a:xfrm>
              <a:off x="1366523" y="3186409"/>
              <a:ext cx="485184" cy="48518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1</a:t>
              </a:r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xmlns="" id="{81B30F67-B043-4D47-8D41-EA47E7D9828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1609114" y="2501624"/>
              <a:ext cx="1" cy="57328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44DE1F6F-7423-4E51-52FB-4D121A19417D}"/>
              </a:ext>
            </a:extLst>
          </p:cNvPr>
          <p:cNvGrpSpPr/>
          <p:nvPr/>
        </p:nvGrpSpPr>
        <p:grpSpPr>
          <a:xfrm>
            <a:off x="4198586" y="2972175"/>
            <a:ext cx="913651" cy="1385977"/>
            <a:chOff x="3398486" y="2972175"/>
            <a:chExt cx="913651" cy="138597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xmlns="" id="{35A30702-3B46-4C86-AB0E-4F4D34F5067F}"/>
                </a:ext>
              </a:extLst>
            </p:cNvPr>
            <p:cNvGrpSpPr/>
            <p:nvPr/>
          </p:nvGrpSpPr>
          <p:grpSpPr>
            <a:xfrm>
              <a:off x="3398486" y="2972175"/>
              <a:ext cx="913651" cy="913651"/>
              <a:chOff x="6031523" y="2539484"/>
              <a:chExt cx="1140417" cy="1140417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xmlns="" id="{2E06C873-81A1-4A65-AC49-DE37247C63C7}"/>
                  </a:ext>
                </a:extLst>
              </p:cNvPr>
              <p:cNvSpPr/>
              <p:nvPr userDrawn="1"/>
            </p:nvSpPr>
            <p:spPr>
              <a:xfrm>
                <a:off x="6031523" y="2539484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xmlns="" id="{E9ADFDA1-E663-4B14-A91F-C55BC51ADB7B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xmlns="" id="{9C45FC6A-1FB3-4071-9A11-46185B8D5010}"/>
                  </a:ext>
                </a:extLst>
              </p:cNvPr>
              <p:cNvSpPr/>
              <p:nvPr userDrawn="1"/>
            </p:nvSpPr>
            <p:spPr>
              <a:xfrm>
                <a:off x="6298929" y="2806890"/>
                <a:ext cx="605606" cy="60560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/>
                  <a:t>2</a:t>
                </a:r>
              </a:p>
            </p:txBody>
          </p: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xmlns="" id="{B41E618C-6887-4F78-8BEC-4C2ABC30AC44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3855312" y="3783090"/>
              <a:ext cx="1245" cy="57506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xmlns="" id="{8860975A-9A8A-42A8-676B-E08332C9BF84}"/>
              </a:ext>
            </a:extLst>
          </p:cNvPr>
          <p:cNvGrpSpPr/>
          <p:nvPr/>
        </p:nvGrpSpPr>
        <p:grpSpPr>
          <a:xfrm>
            <a:off x="7244883" y="2501624"/>
            <a:ext cx="913651" cy="1384202"/>
            <a:chOff x="5644683" y="2501624"/>
            <a:chExt cx="913651" cy="1384202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629784F6-F797-4DDA-A92D-F74951CBBF91}"/>
                </a:ext>
              </a:extLst>
            </p:cNvPr>
            <p:cNvGrpSpPr/>
            <p:nvPr/>
          </p:nvGrpSpPr>
          <p:grpSpPr>
            <a:xfrm>
              <a:off x="5644683" y="2972175"/>
              <a:ext cx="913651" cy="913651"/>
              <a:chOff x="6031523" y="2539484"/>
              <a:chExt cx="1140417" cy="1140417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xmlns="" id="{C69096BE-8C8C-44A6-AF70-F9E1DDCED9E4}"/>
                  </a:ext>
                </a:extLst>
              </p:cNvPr>
              <p:cNvSpPr/>
              <p:nvPr userDrawn="1"/>
            </p:nvSpPr>
            <p:spPr>
              <a:xfrm>
                <a:off x="6031523" y="2539484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xmlns="" id="{0EFD2B59-DB0F-4D12-985B-46AF7DAED50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xmlns="" id="{6E17D54B-2793-420B-A62C-5E27C27847FB}"/>
                  </a:ext>
                </a:extLst>
              </p:cNvPr>
              <p:cNvSpPr/>
              <p:nvPr userDrawn="1"/>
            </p:nvSpPr>
            <p:spPr>
              <a:xfrm>
                <a:off x="6298929" y="2806890"/>
                <a:ext cx="605606" cy="60560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/>
                  <a:t>3</a:t>
                </a:r>
              </a:p>
            </p:txBody>
          </p:sp>
        </p:grp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xmlns="" id="{DE971D4E-B203-4B09-93F8-D53951540777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6096000" y="2501624"/>
              <a:ext cx="5509" cy="57328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xmlns="" id="{0ACAB995-19D9-2615-58DD-268A0B6B8598}"/>
              </a:ext>
            </a:extLst>
          </p:cNvPr>
          <p:cNvGrpSpPr/>
          <p:nvPr/>
        </p:nvGrpSpPr>
        <p:grpSpPr>
          <a:xfrm>
            <a:off x="10291180" y="3004081"/>
            <a:ext cx="913651" cy="1385977"/>
            <a:chOff x="7890880" y="2972175"/>
            <a:chExt cx="913651" cy="1385977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xmlns="" id="{DFB92EB0-3EB5-48F6-9382-AEB598405C11}"/>
                </a:ext>
              </a:extLst>
            </p:cNvPr>
            <p:cNvGrpSpPr/>
            <p:nvPr/>
          </p:nvGrpSpPr>
          <p:grpSpPr>
            <a:xfrm>
              <a:off x="7890880" y="2972175"/>
              <a:ext cx="913651" cy="913651"/>
              <a:chOff x="6031522" y="2539484"/>
              <a:chExt cx="1140417" cy="1140417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xmlns="" id="{26755D9A-562E-4E73-A69F-672A2E0D78AC}"/>
                  </a:ext>
                </a:extLst>
              </p:cNvPr>
              <p:cNvSpPr/>
              <p:nvPr userDrawn="1"/>
            </p:nvSpPr>
            <p:spPr>
              <a:xfrm>
                <a:off x="6031522" y="2539484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xmlns="" id="{51C63550-F6FC-4533-91CB-71581423C334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xmlns="" id="{E0C520A0-63D3-45E7-898D-DDD625768F51}"/>
                  </a:ext>
                </a:extLst>
              </p:cNvPr>
              <p:cNvSpPr/>
              <p:nvPr userDrawn="1"/>
            </p:nvSpPr>
            <p:spPr>
              <a:xfrm>
                <a:off x="6298930" y="2806890"/>
                <a:ext cx="605605" cy="60560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/>
                  <a:t>4</a:t>
                </a:r>
              </a:p>
            </p:txBody>
          </p:sp>
        </p:grp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xmlns="" id="{2BF27CC0-A85F-4C49-884A-649E718F232A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 flipH="1">
              <a:off x="8343442" y="3783090"/>
              <a:ext cx="4264" cy="57506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F2E357FD-B101-5B9E-253F-BE63B787A37A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xmlns="" id="{F1E2D65F-6717-916B-0971-FC93908D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xmlns="" id="{60C5760D-DEE0-E645-9DCA-708D68A184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3CD583CF-DA04-B351-90E9-4CE7FA22F377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xmlns="" id="{9776499C-2024-AED3-1F26-ABF26CE9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xmlns="" id="{DFF45936-EDEB-A52F-7DBD-5429EDB6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xmlns="" id="{5FF1A38A-8B49-E2E7-1FFF-6DD3BB93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5739" y="996075"/>
            <a:ext cx="4518657" cy="1476687"/>
          </a:xfrm>
        </p:spPr>
        <p:txBody>
          <a:bodyPr/>
          <a:lstStyle/>
          <a:p>
            <a:r>
              <a:rPr lang="ru-RU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Вывод Результатов и Экспорт Данных</a:t>
            </a:r>
            <a:endParaRPr lang="ru-RU" sz="1400" b="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4577" y="1361035"/>
            <a:ext cx="4420835" cy="1160491"/>
          </a:xfrm>
        </p:spPr>
        <p:txBody>
          <a:bodyPr>
            <a:normAutofit lnSpcReduction="10000"/>
          </a:bodyPr>
          <a:lstStyle/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результатов в виде интерактивных графиков и таблиц с цветовой кодировкой.</a:t>
            </a:r>
          </a:p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скачивания данных в формате CSV и Excel для последующего анализа.</a:t>
            </a:r>
          </a:p>
          <a:p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Предоставление доступа к </a:t>
            </a:r>
            <a:r>
              <a:rPr lang="ru-RU" sz="12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дашборду</a:t>
            </a:r>
            <a:r>
              <a:rPr lang="ru-RU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в Grafana для более детального изучения данных.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48058" y="971198"/>
            <a:ext cx="5397688" cy="1476687"/>
          </a:xfrm>
        </p:spPr>
        <p:txBody>
          <a:bodyPr/>
          <a:lstStyle/>
          <a:p>
            <a:r>
              <a:rPr lang="ru-RU" b="0" dirty="0"/>
              <a:t>Завершение Работы и Закрытие Соединения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27101" y="1379164"/>
            <a:ext cx="5047909" cy="112068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Закрытие соединения с базой данных </a:t>
            </a:r>
            <a:r>
              <a:rPr lang="ru-RU" dirty="0" err="1"/>
              <a:t>PostgreSQL</a:t>
            </a:r>
            <a:r>
              <a:rPr lang="ru-RU" dirty="0"/>
              <a:t> после завершения всех операций.</a:t>
            </a:r>
          </a:p>
          <a:p>
            <a:r>
              <a:rPr lang="ru-RU" dirty="0"/>
              <a:t>Завершение работы веб-приложения с использованием </a:t>
            </a:r>
            <a:r>
              <a:rPr lang="ru-RU" dirty="0" err="1"/>
              <a:t>Streamlit</a:t>
            </a:r>
            <a:r>
              <a:rPr lang="ru-RU" dirty="0"/>
              <a:t>.</a:t>
            </a:r>
          </a:p>
          <a:p>
            <a:r>
              <a:rPr lang="ru-RU" dirty="0"/>
              <a:t>Данное приложение является инструментом для анализа и прогнозирования, позволяющим принимать обоснованные управленческие решения.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77600" y="4385238"/>
            <a:ext cx="4486886" cy="1476687"/>
          </a:xfrm>
        </p:spPr>
        <p:txBody>
          <a:bodyPr/>
          <a:lstStyle/>
          <a:p>
            <a:r>
              <a:rPr lang="ru-RU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Отправка Результатов и Рассылка</a:t>
            </a:r>
            <a:endParaRPr lang="ru-RU" sz="1400" b="0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899471" y="4741240"/>
            <a:ext cx="4127932" cy="1120685"/>
          </a:xfrm>
        </p:spPr>
        <p:txBody>
          <a:bodyPr>
            <a:normAutofit/>
          </a:bodyPr>
          <a:lstStyle/>
          <a:p>
            <a:r>
              <a:rPr lang="ru-RU" sz="1200" dirty="0"/>
              <a:t>Организация отправки электронных писем с результатами анализа начальникам отделов.</a:t>
            </a:r>
          </a:p>
          <a:p>
            <a:r>
              <a:rPr lang="ru-RU" sz="1200" dirty="0"/>
              <a:t>Временная заглушка о успешной рассылке, пока не будут предоставлены реальные адреса электронной почты..</a:t>
            </a:r>
          </a:p>
          <a:p>
            <a:endParaRPr lang="ru-RU" sz="1200" dirty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модулей, их основных функций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xmlns="" id="{FED623D4-5E7E-44FB-A655-80D9166ACECF}"/>
              </a:ext>
            </a:extLst>
          </p:cNvPr>
          <p:cNvCxnSpPr>
            <a:stCxn id="19" idx="6"/>
            <a:endCxn id="15" idx="2"/>
          </p:cNvCxnSpPr>
          <p:nvPr/>
        </p:nvCxnSpPr>
        <p:spPr>
          <a:xfrm>
            <a:off x="2065940" y="3429001"/>
            <a:ext cx="346611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xmlns="" id="{13BC568E-FCE4-46A3-933D-4F9F8325A813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6445709" y="3429001"/>
            <a:ext cx="3466117" cy="478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284C1D9D-BE0F-F2FB-FABD-70D7097B9F44}"/>
              </a:ext>
            </a:extLst>
          </p:cNvPr>
          <p:cNvGrpSpPr/>
          <p:nvPr/>
        </p:nvGrpSpPr>
        <p:grpSpPr>
          <a:xfrm>
            <a:off x="1152289" y="2501624"/>
            <a:ext cx="913651" cy="1384202"/>
            <a:chOff x="1152289" y="2501624"/>
            <a:chExt cx="913651" cy="1384202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DF576AB6-5528-4CB6-AEFB-42E88F57EDE5}"/>
                </a:ext>
              </a:extLst>
            </p:cNvPr>
            <p:cNvSpPr/>
            <p:nvPr userDrawn="1"/>
          </p:nvSpPr>
          <p:spPr>
            <a:xfrm>
              <a:off x="1152289" y="2972175"/>
              <a:ext cx="913651" cy="913651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F16835F5-2065-4153-AA7F-1C864317B8F6}"/>
                </a:ext>
              </a:extLst>
            </p:cNvPr>
            <p:cNvSpPr/>
            <p:nvPr userDrawn="1"/>
          </p:nvSpPr>
          <p:spPr>
            <a:xfrm>
              <a:off x="1255025" y="3074911"/>
              <a:ext cx="708179" cy="708179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2CCA50DC-B0CC-464E-9D62-50B7BC308290}"/>
                </a:ext>
              </a:extLst>
            </p:cNvPr>
            <p:cNvSpPr/>
            <p:nvPr userDrawn="1"/>
          </p:nvSpPr>
          <p:spPr>
            <a:xfrm>
              <a:off x="1366523" y="3186409"/>
              <a:ext cx="485184" cy="48518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</a:t>
              </a:r>
              <a:endParaRPr lang="ru-RU" sz="2000" dirty="0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xmlns="" id="{81B30F67-B043-4D47-8D41-EA47E7D9828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1609114" y="2501624"/>
              <a:ext cx="1" cy="57328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44DE1F6F-7423-4E51-52FB-4D121A19417D}"/>
              </a:ext>
            </a:extLst>
          </p:cNvPr>
          <p:cNvGrpSpPr/>
          <p:nvPr/>
        </p:nvGrpSpPr>
        <p:grpSpPr>
          <a:xfrm>
            <a:off x="5532058" y="2972175"/>
            <a:ext cx="913651" cy="1385977"/>
            <a:chOff x="3398486" y="2972175"/>
            <a:chExt cx="913651" cy="138597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xmlns="" id="{35A30702-3B46-4C86-AB0E-4F4D34F5067F}"/>
                </a:ext>
              </a:extLst>
            </p:cNvPr>
            <p:cNvGrpSpPr/>
            <p:nvPr/>
          </p:nvGrpSpPr>
          <p:grpSpPr>
            <a:xfrm>
              <a:off x="3398486" y="2972175"/>
              <a:ext cx="913651" cy="913651"/>
              <a:chOff x="6031523" y="2539484"/>
              <a:chExt cx="1140417" cy="1140417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xmlns="" id="{2E06C873-81A1-4A65-AC49-DE37247C63C7}"/>
                  </a:ext>
                </a:extLst>
              </p:cNvPr>
              <p:cNvSpPr/>
              <p:nvPr userDrawn="1"/>
            </p:nvSpPr>
            <p:spPr>
              <a:xfrm>
                <a:off x="6031523" y="2539484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xmlns="" id="{E9ADFDA1-E663-4B14-A91F-C55BC51ADB7B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xmlns="" id="{9C45FC6A-1FB3-4071-9A11-46185B8D5010}"/>
                  </a:ext>
                </a:extLst>
              </p:cNvPr>
              <p:cNvSpPr/>
              <p:nvPr userDrawn="1"/>
            </p:nvSpPr>
            <p:spPr>
              <a:xfrm>
                <a:off x="6298929" y="2806890"/>
                <a:ext cx="605606" cy="60560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  <a:endParaRPr lang="ru-RU" sz="2000" dirty="0"/>
              </a:p>
            </p:txBody>
          </p: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xmlns="" id="{B41E618C-6887-4F78-8BEC-4C2ABC30AC44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3855312" y="3783090"/>
              <a:ext cx="1245" cy="57506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xmlns="" id="{8860975A-9A8A-42A8-676B-E08332C9BF84}"/>
              </a:ext>
            </a:extLst>
          </p:cNvPr>
          <p:cNvGrpSpPr/>
          <p:nvPr/>
        </p:nvGrpSpPr>
        <p:grpSpPr>
          <a:xfrm>
            <a:off x="9911826" y="2549445"/>
            <a:ext cx="913651" cy="1384202"/>
            <a:chOff x="5644683" y="2501624"/>
            <a:chExt cx="913651" cy="1384202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629784F6-F797-4DDA-A92D-F74951CBBF91}"/>
                </a:ext>
              </a:extLst>
            </p:cNvPr>
            <p:cNvGrpSpPr/>
            <p:nvPr/>
          </p:nvGrpSpPr>
          <p:grpSpPr>
            <a:xfrm>
              <a:off x="5644683" y="2972175"/>
              <a:ext cx="913651" cy="913651"/>
              <a:chOff x="6031523" y="2539484"/>
              <a:chExt cx="1140417" cy="1140417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xmlns="" id="{C69096BE-8C8C-44A6-AF70-F9E1DDCED9E4}"/>
                  </a:ext>
                </a:extLst>
              </p:cNvPr>
              <p:cNvSpPr/>
              <p:nvPr userDrawn="1"/>
            </p:nvSpPr>
            <p:spPr>
              <a:xfrm>
                <a:off x="6031523" y="2539484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xmlns="" id="{0EFD2B59-DB0F-4D12-985B-46AF7DAED50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xmlns="" id="{6E17D54B-2793-420B-A62C-5E27C27847FB}"/>
                  </a:ext>
                </a:extLst>
              </p:cNvPr>
              <p:cNvSpPr/>
              <p:nvPr userDrawn="1"/>
            </p:nvSpPr>
            <p:spPr>
              <a:xfrm>
                <a:off x="6298929" y="2806890"/>
                <a:ext cx="605606" cy="60560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  <a:endParaRPr lang="ru-RU" sz="2000" dirty="0"/>
              </a:p>
            </p:txBody>
          </p:sp>
        </p:grp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xmlns="" id="{DE971D4E-B203-4B09-93F8-D53951540777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6096000" y="2501624"/>
              <a:ext cx="5509" cy="57328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F2E357FD-B101-5B9E-253F-BE63B787A37A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xmlns="" id="{F1E2D65F-6717-916B-0971-FC93908D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xmlns="" id="{60C5760D-DEE0-E645-9DCA-708D68A184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3CD583CF-DA04-B351-90E9-4CE7FA22F377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xmlns="" id="{9776499C-2024-AED3-1F26-ABF26CE9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xmlns="" id="{DFF45936-EDEB-A52F-7DBD-5429EDB6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xmlns="" id="{5FF1A38A-8B49-E2E7-1FFF-6DD3BB93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46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5945" y="1673600"/>
            <a:ext cx="3866856" cy="390280"/>
          </a:xfrm>
        </p:spPr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95945" y="2092346"/>
            <a:ext cx="3866856" cy="403756"/>
          </a:xfrm>
        </p:spPr>
        <p:txBody>
          <a:bodyPr/>
          <a:lstStyle/>
          <a:p>
            <a:r>
              <a:rPr lang="ru-RU" dirty="0"/>
              <a:t>Библиотеки для обработки данных: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95945" y="2600768"/>
            <a:ext cx="3866856" cy="672075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</a:p>
          <a:p>
            <a:r>
              <a:rPr lang="en-US" dirty="0"/>
              <a:t>NumPy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5945" y="3225109"/>
            <a:ext cx="3866856" cy="403913"/>
          </a:xfrm>
        </p:spPr>
        <p:txBody>
          <a:bodyPr/>
          <a:lstStyle/>
          <a:p>
            <a:r>
              <a:rPr lang="ru-RU" dirty="0"/>
              <a:t>Визуализация данных: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5945" y="3657488"/>
            <a:ext cx="3866856" cy="672075"/>
          </a:xfrm>
        </p:spPr>
        <p:txBody>
          <a:bodyPr>
            <a:normAutofit/>
          </a:bodyPr>
          <a:lstStyle/>
          <a:p>
            <a:r>
              <a:rPr lang="en-US" dirty="0"/>
              <a:t>Matplotlib</a:t>
            </a:r>
          </a:p>
          <a:p>
            <a:r>
              <a:rPr lang="en-US" dirty="0"/>
              <a:t>Plotly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Инструменты проекта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22C2B9A-7B8E-A5B7-B3C9-4B699FC1B8C3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113312B8-A616-82FD-B2DE-F4491EB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xmlns="" id="{4A8921C2-F24C-8717-622B-359BE6E5B6C6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40" name="Текст 6">
            <a:extLst>
              <a:ext uri="{FF2B5EF4-FFF2-40B4-BE49-F238E27FC236}">
                <a16:creationId xmlns:a16="http://schemas.microsoft.com/office/drawing/2014/main" xmlns="" id="{52245414-73B3-9447-889B-7538CA95F628}"/>
              </a:ext>
            </a:extLst>
          </p:cNvPr>
          <p:cNvSpPr txBox="1">
            <a:spLocks/>
          </p:cNvSpPr>
          <p:nvPr/>
        </p:nvSpPr>
        <p:spPr>
          <a:xfrm>
            <a:off x="695945" y="4790408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Streamlit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xmlns="" id="{E6045158-B637-CD38-E500-A2C0782AF406}"/>
              </a:ext>
            </a:extLst>
          </p:cNvPr>
          <p:cNvSpPr txBox="1">
            <a:spLocks/>
          </p:cNvSpPr>
          <p:nvPr/>
        </p:nvSpPr>
        <p:spPr>
          <a:xfrm>
            <a:off x="695945" y="4358029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Веб-приложение:</a:t>
            </a:r>
          </a:p>
        </p:txBody>
      </p:sp>
      <p:sp>
        <p:nvSpPr>
          <p:cNvPr id="42" name="Текст 1">
            <a:extLst>
              <a:ext uri="{FF2B5EF4-FFF2-40B4-BE49-F238E27FC236}">
                <a16:creationId xmlns:a16="http://schemas.microsoft.com/office/drawing/2014/main" xmlns="" id="{6E6D2BB4-B39E-A0FC-7250-9AFFD73C81BC}"/>
              </a:ext>
            </a:extLst>
          </p:cNvPr>
          <p:cNvSpPr txBox="1">
            <a:spLocks/>
          </p:cNvSpPr>
          <p:nvPr/>
        </p:nvSpPr>
        <p:spPr>
          <a:xfrm>
            <a:off x="695945" y="1221506"/>
            <a:ext cx="3866856" cy="42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Язык программирования</a:t>
            </a:r>
          </a:p>
        </p:txBody>
      </p:sp>
      <p:sp>
        <p:nvSpPr>
          <p:cNvPr id="55" name="Текст 1">
            <a:extLst>
              <a:ext uri="{FF2B5EF4-FFF2-40B4-BE49-F238E27FC236}">
                <a16:creationId xmlns:a16="http://schemas.microsoft.com/office/drawing/2014/main" xmlns="" id="{C225FA22-E591-C72B-C779-42EF98C02E30}"/>
              </a:ext>
            </a:extLst>
          </p:cNvPr>
          <p:cNvSpPr txBox="1">
            <a:spLocks/>
          </p:cNvSpPr>
          <p:nvPr/>
        </p:nvSpPr>
        <p:spPr>
          <a:xfrm>
            <a:off x="695945" y="5222630"/>
            <a:ext cx="3866856" cy="42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Взаимодействие с базой данных: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xmlns="" id="{ECCEECD5-57EF-23F2-E957-E2DD1C059F78}"/>
              </a:ext>
            </a:extLst>
          </p:cNvPr>
          <p:cNvSpPr txBox="1">
            <a:spLocks/>
          </p:cNvSpPr>
          <p:nvPr/>
        </p:nvSpPr>
        <p:spPr>
          <a:xfrm>
            <a:off x="695945" y="5674722"/>
            <a:ext cx="3318909" cy="703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Psycopg2 </a:t>
            </a:r>
            <a:endParaRPr lang="ru-RU" dirty="0"/>
          </a:p>
          <a:p>
            <a:r>
              <a:rPr lang="en-US" dirty="0" err="1"/>
              <a:t>SQLAlchemy</a:t>
            </a:r>
            <a:endParaRPr lang="en-US" dirty="0"/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xmlns="" id="{5DCBA5A2-7232-8C86-C51F-BDFBBEE3A3FA}"/>
              </a:ext>
            </a:extLst>
          </p:cNvPr>
          <p:cNvSpPr txBox="1">
            <a:spLocks/>
          </p:cNvSpPr>
          <p:nvPr/>
        </p:nvSpPr>
        <p:spPr>
          <a:xfrm>
            <a:off x="4480216" y="1221506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Машинное обучение:</a:t>
            </a:r>
          </a:p>
        </p:txBody>
      </p:sp>
      <p:sp>
        <p:nvSpPr>
          <p:cNvPr id="58" name="Текст 4">
            <a:extLst>
              <a:ext uri="{FF2B5EF4-FFF2-40B4-BE49-F238E27FC236}">
                <a16:creationId xmlns:a16="http://schemas.microsoft.com/office/drawing/2014/main" xmlns="" id="{7FECFE52-E23C-0E0F-B433-1E49E582BABC}"/>
              </a:ext>
            </a:extLst>
          </p:cNvPr>
          <p:cNvSpPr txBox="1">
            <a:spLocks/>
          </p:cNvSpPr>
          <p:nvPr/>
        </p:nvSpPr>
        <p:spPr>
          <a:xfrm>
            <a:off x="4480216" y="1729189"/>
            <a:ext cx="3866856" cy="293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CatBoostClassifier</a:t>
            </a:r>
          </a:p>
        </p:txBody>
      </p:sp>
      <p:sp>
        <p:nvSpPr>
          <p:cNvPr id="59" name="Текст 5">
            <a:extLst>
              <a:ext uri="{FF2B5EF4-FFF2-40B4-BE49-F238E27FC236}">
                <a16:creationId xmlns:a16="http://schemas.microsoft.com/office/drawing/2014/main" xmlns="" id="{F3C00479-C5D3-470A-C205-F9AF1792D537}"/>
              </a:ext>
            </a:extLst>
          </p:cNvPr>
          <p:cNvSpPr txBox="1">
            <a:spLocks/>
          </p:cNvSpPr>
          <p:nvPr/>
        </p:nvSpPr>
        <p:spPr>
          <a:xfrm>
            <a:off x="4480216" y="2126450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Работа с электронной почтой:</a:t>
            </a:r>
          </a:p>
        </p:txBody>
      </p:sp>
      <p:sp>
        <p:nvSpPr>
          <p:cNvPr id="60" name="Текст 6">
            <a:extLst>
              <a:ext uri="{FF2B5EF4-FFF2-40B4-BE49-F238E27FC236}">
                <a16:creationId xmlns:a16="http://schemas.microsoft.com/office/drawing/2014/main" xmlns="" id="{87A1C08E-4680-7807-48BE-93EEB2BBB163}"/>
              </a:ext>
            </a:extLst>
          </p:cNvPr>
          <p:cNvSpPr txBox="1">
            <a:spLocks/>
          </p:cNvSpPr>
          <p:nvPr/>
        </p:nvSpPr>
        <p:spPr>
          <a:xfrm>
            <a:off x="4480216" y="2634290"/>
            <a:ext cx="3866856" cy="378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MIMEText, MIMEMultipart</a:t>
            </a:r>
          </a:p>
        </p:txBody>
      </p:sp>
      <p:sp>
        <p:nvSpPr>
          <p:cNvPr id="61" name="Текст 6">
            <a:extLst>
              <a:ext uri="{FF2B5EF4-FFF2-40B4-BE49-F238E27FC236}">
                <a16:creationId xmlns:a16="http://schemas.microsoft.com/office/drawing/2014/main" xmlns="" id="{7BA31499-B19F-425A-DB7C-B0614FB83A44}"/>
              </a:ext>
            </a:extLst>
          </p:cNvPr>
          <p:cNvSpPr txBox="1">
            <a:spLocks/>
          </p:cNvSpPr>
          <p:nvPr/>
        </p:nvSpPr>
        <p:spPr>
          <a:xfrm>
            <a:off x="4480216" y="3624797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Random</a:t>
            </a:r>
            <a:r>
              <a:rPr lang="ru-RU" dirty="0"/>
              <a:t> (управление случайным зерном)</a:t>
            </a:r>
          </a:p>
          <a:p>
            <a:endParaRPr lang="en-US" dirty="0"/>
          </a:p>
        </p:txBody>
      </p:sp>
      <p:sp>
        <p:nvSpPr>
          <p:cNvPr id="62" name="Текст 5">
            <a:extLst>
              <a:ext uri="{FF2B5EF4-FFF2-40B4-BE49-F238E27FC236}">
                <a16:creationId xmlns:a16="http://schemas.microsoft.com/office/drawing/2014/main" xmlns="" id="{31B04976-34A7-E330-7D67-D3226AFA9BDB}"/>
              </a:ext>
            </a:extLst>
          </p:cNvPr>
          <p:cNvSpPr txBox="1">
            <a:spLocks/>
          </p:cNvSpPr>
          <p:nvPr/>
        </p:nvSpPr>
        <p:spPr>
          <a:xfrm>
            <a:off x="4480216" y="3116957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Генерация случайных данных:</a:t>
            </a:r>
          </a:p>
        </p:txBody>
      </p:sp>
      <p:sp>
        <p:nvSpPr>
          <p:cNvPr id="66" name="Текст 1">
            <a:extLst>
              <a:ext uri="{FF2B5EF4-FFF2-40B4-BE49-F238E27FC236}">
                <a16:creationId xmlns:a16="http://schemas.microsoft.com/office/drawing/2014/main" xmlns="" id="{4E4CB28C-0DA0-97CC-C882-DC7AF38DF35A}"/>
              </a:ext>
            </a:extLst>
          </p:cNvPr>
          <p:cNvSpPr txBox="1">
            <a:spLocks/>
          </p:cNvSpPr>
          <p:nvPr/>
        </p:nvSpPr>
        <p:spPr>
          <a:xfrm>
            <a:off x="8264486" y="5134370"/>
            <a:ext cx="3866856" cy="42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Веб-документация:</a:t>
            </a:r>
          </a:p>
        </p:txBody>
      </p:sp>
      <p:sp>
        <p:nvSpPr>
          <p:cNvPr id="67" name="Текст 2">
            <a:extLst>
              <a:ext uri="{FF2B5EF4-FFF2-40B4-BE49-F238E27FC236}">
                <a16:creationId xmlns:a16="http://schemas.microsoft.com/office/drawing/2014/main" xmlns="" id="{657D9DC8-F33E-BEED-DBF9-B82091E43416}"/>
              </a:ext>
            </a:extLst>
          </p:cNvPr>
          <p:cNvSpPr txBox="1">
            <a:spLocks/>
          </p:cNvSpPr>
          <p:nvPr/>
        </p:nvSpPr>
        <p:spPr>
          <a:xfrm>
            <a:off x="8325144" y="5539052"/>
            <a:ext cx="3866856" cy="39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Markdown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xmlns="" id="{FCD0BB39-D225-DBA8-EA2F-A27676207B3F}"/>
              </a:ext>
            </a:extLst>
          </p:cNvPr>
          <p:cNvSpPr txBox="1">
            <a:spLocks/>
          </p:cNvSpPr>
          <p:nvPr/>
        </p:nvSpPr>
        <p:spPr>
          <a:xfrm>
            <a:off x="4480216" y="4147970"/>
            <a:ext cx="3641470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Дополнительные инструменты для визуализации:</a:t>
            </a:r>
          </a:p>
        </p:txBody>
      </p:sp>
      <p:sp>
        <p:nvSpPr>
          <p:cNvPr id="69" name="Текст 4">
            <a:extLst>
              <a:ext uri="{FF2B5EF4-FFF2-40B4-BE49-F238E27FC236}">
                <a16:creationId xmlns:a16="http://schemas.microsoft.com/office/drawing/2014/main" xmlns="" id="{55C4F69E-0D6D-BF99-3B1D-5A7C3372A867}"/>
              </a:ext>
            </a:extLst>
          </p:cNvPr>
          <p:cNvSpPr txBox="1">
            <a:spLocks/>
          </p:cNvSpPr>
          <p:nvPr/>
        </p:nvSpPr>
        <p:spPr>
          <a:xfrm>
            <a:off x="4458288" y="4811371"/>
            <a:ext cx="3866856" cy="534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IPython.display</a:t>
            </a:r>
          </a:p>
          <a:p>
            <a:r>
              <a:rPr lang="en-US" dirty="0"/>
              <a:t>HTML, Javascript</a:t>
            </a:r>
          </a:p>
        </p:txBody>
      </p:sp>
      <p:sp>
        <p:nvSpPr>
          <p:cNvPr id="70" name="Текст 5">
            <a:extLst>
              <a:ext uri="{FF2B5EF4-FFF2-40B4-BE49-F238E27FC236}">
                <a16:creationId xmlns:a16="http://schemas.microsoft.com/office/drawing/2014/main" xmlns="" id="{94BB4642-B044-C43F-80F5-55B08ABE4C8B}"/>
              </a:ext>
            </a:extLst>
          </p:cNvPr>
          <p:cNvSpPr txBox="1">
            <a:spLocks/>
          </p:cNvSpPr>
          <p:nvPr/>
        </p:nvSpPr>
        <p:spPr>
          <a:xfrm>
            <a:off x="8264486" y="1221506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Интерактивные графики и дашборды: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D91BAD5D-AB49-3DE1-075D-6983D7089022}"/>
              </a:ext>
            </a:extLst>
          </p:cNvPr>
          <p:cNvSpPr txBox="1">
            <a:spLocks/>
          </p:cNvSpPr>
          <p:nvPr/>
        </p:nvSpPr>
        <p:spPr>
          <a:xfrm>
            <a:off x="8264486" y="1713052"/>
            <a:ext cx="3866856" cy="37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Grafana (для визуализации внешних дашбордов)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2" name="Текст 6">
            <a:extLst>
              <a:ext uri="{FF2B5EF4-FFF2-40B4-BE49-F238E27FC236}">
                <a16:creationId xmlns:a16="http://schemas.microsoft.com/office/drawing/2014/main" xmlns="" id="{14EB1C10-8437-066B-8DE0-5FEAA4C6C02B}"/>
              </a:ext>
            </a:extLst>
          </p:cNvPr>
          <p:cNvSpPr txBox="1">
            <a:spLocks/>
          </p:cNvSpPr>
          <p:nvPr/>
        </p:nvSpPr>
        <p:spPr>
          <a:xfrm>
            <a:off x="8264486" y="2670971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Io, os</a:t>
            </a:r>
          </a:p>
        </p:txBody>
      </p:sp>
      <p:sp>
        <p:nvSpPr>
          <p:cNvPr id="73" name="Текст 5">
            <a:extLst>
              <a:ext uri="{FF2B5EF4-FFF2-40B4-BE49-F238E27FC236}">
                <a16:creationId xmlns:a16="http://schemas.microsoft.com/office/drawing/2014/main" xmlns="" id="{E6DD6409-96CE-F922-E603-FE81DAC9CAD0}"/>
              </a:ext>
            </a:extLst>
          </p:cNvPr>
          <p:cNvSpPr txBox="1">
            <a:spLocks/>
          </p:cNvSpPr>
          <p:nvPr/>
        </p:nvSpPr>
        <p:spPr>
          <a:xfrm>
            <a:off x="8264486" y="2179425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Системные операции с файлами и директориями:</a:t>
            </a:r>
          </a:p>
        </p:txBody>
      </p:sp>
      <p:sp>
        <p:nvSpPr>
          <p:cNvPr id="74" name="Текст 6">
            <a:extLst>
              <a:ext uri="{FF2B5EF4-FFF2-40B4-BE49-F238E27FC236}">
                <a16:creationId xmlns:a16="http://schemas.microsoft.com/office/drawing/2014/main" xmlns="" id="{3A1A5273-33F4-DCB1-9499-A87C17E727D8}"/>
              </a:ext>
            </a:extLst>
          </p:cNvPr>
          <p:cNvSpPr txBox="1">
            <a:spLocks/>
          </p:cNvSpPr>
          <p:nvPr/>
        </p:nvSpPr>
        <p:spPr>
          <a:xfrm>
            <a:off x="8264486" y="3587231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</a:t>
            </a:r>
          </a:p>
        </p:txBody>
      </p:sp>
      <p:sp>
        <p:nvSpPr>
          <p:cNvPr id="75" name="Текст 5">
            <a:extLst>
              <a:ext uri="{FF2B5EF4-FFF2-40B4-BE49-F238E27FC236}">
                <a16:creationId xmlns:a16="http://schemas.microsoft.com/office/drawing/2014/main" xmlns="" id="{B25E7282-BB85-9A74-D333-70662C7D9B61}"/>
              </a:ext>
            </a:extLst>
          </p:cNvPr>
          <p:cNvSpPr txBox="1">
            <a:spLocks/>
          </p:cNvSpPr>
          <p:nvPr/>
        </p:nvSpPr>
        <p:spPr>
          <a:xfrm>
            <a:off x="8264486" y="3038535"/>
            <a:ext cx="3866856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временными задержками:</a:t>
            </a:r>
          </a:p>
        </p:txBody>
      </p:sp>
      <p:sp>
        <p:nvSpPr>
          <p:cNvPr id="76" name="Текст 1">
            <a:extLst>
              <a:ext uri="{FF2B5EF4-FFF2-40B4-BE49-F238E27FC236}">
                <a16:creationId xmlns:a16="http://schemas.microsoft.com/office/drawing/2014/main" xmlns="" id="{9125069A-7B0C-1033-A8C1-A5C826B4335E}"/>
              </a:ext>
            </a:extLst>
          </p:cNvPr>
          <p:cNvSpPr txBox="1">
            <a:spLocks/>
          </p:cNvSpPr>
          <p:nvPr/>
        </p:nvSpPr>
        <p:spPr>
          <a:xfrm>
            <a:off x="8264486" y="3926220"/>
            <a:ext cx="3866856" cy="42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Установка параметров для взаимодействия с базой данных:</a:t>
            </a:r>
          </a:p>
        </p:txBody>
      </p:sp>
      <p:sp>
        <p:nvSpPr>
          <p:cNvPr id="77" name="Текст 2">
            <a:extLst>
              <a:ext uri="{FF2B5EF4-FFF2-40B4-BE49-F238E27FC236}">
                <a16:creationId xmlns:a16="http://schemas.microsoft.com/office/drawing/2014/main" xmlns="" id="{BC918DBE-ABD1-6AAD-7C5A-159E82565900}"/>
              </a:ext>
            </a:extLst>
          </p:cNvPr>
          <p:cNvSpPr txBox="1">
            <a:spLocks/>
          </p:cNvSpPr>
          <p:nvPr/>
        </p:nvSpPr>
        <p:spPr>
          <a:xfrm>
            <a:off x="8264486" y="4656556"/>
            <a:ext cx="3866856" cy="390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IPython.display</a:t>
            </a:r>
          </a:p>
          <a:p>
            <a:r>
              <a:rPr lang="en-US" sz="11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26598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18" name="Рисунок 1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B990293B-92F1-E8CE-4FD6-16205055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6" y="1962598"/>
            <a:ext cx="9580767" cy="439376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57F2F71-EAA8-C801-2B54-C01B64CB0D29}"/>
              </a:ext>
            </a:extLst>
          </p:cNvPr>
          <p:cNvSpPr txBox="1">
            <a:spLocks/>
          </p:cNvSpPr>
          <p:nvPr/>
        </p:nvSpPr>
        <p:spPr>
          <a:xfrm>
            <a:off x="1305616" y="1084343"/>
            <a:ext cx="9580766" cy="765409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Стартовая страница решения отображает исходные данные в формате таблицы (</a:t>
            </a:r>
            <a:r>
              <a:rPr lang="en-US" dirty="0" err="1"/>
              <a:t>public.dataset</a:t>
            </a:r>
            <a:r>
              <a:rPr lang="en-US" dirty="0"/>
              <a:t>)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Данные можно скачать в формате</a:t>
            </a:r>
            <a:r>
              <a:rPr lang="en-US" dirty="0"/>
              <a:t> csv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Кнопка «Аналитика в </a:t>
            </a:r>
            <a:r>
              <a:rPr lang="en-US" dirty="0"/>
              <a:t>Grafana</a:t>
            </a:r>
            <a:r>
              <a:rPr lang="ru-RU" dirty="0"/>
              <a:t>» позволяет открыть визуализацию исходных данных.  </a:t>
            </a:r>
          </a:p>
        </p:txBody>
      </p:sp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274975E5-7DDE-C2C1-4C42-0331A43F3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18" y="1140630"/>
            <a:ext cx="7940543" cy="54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0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F06FD8A7-BDA8-A52E-2B64-D832BDCCE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6" y="1635072"/>
            <a:ext cx="9298116" cy="4716508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ED87686-E45D-7B35-2C47-18C25257D53B}"/>
              </a:ext>
            </a:extLst>
          </p:cNvPr>
          <p:cNvSpPr txBox="1">
            <a:spLocks/>
          </p:cNvSpPr>
          <p:nvPr/>
        </p:nvSpPr>
        <p:spPr>
          <a:xfrm>
            <a:off x="1305616" y="1084344"/>
            <a:ext cx="9580766" cy="425926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Исходные данные в формате таблицы (</a:t>
            </a:r>
            <a:r>
              <a:rPr lang="en-US" dirty="0"/>
              <a:t>public.dataset)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628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17" name="Picture 2" descr="D:\Загрузки\12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757630"/>
            <a:ext cx="991066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8B35156-BD82-C1A6-4CD3-EC8B23F81681}"/>
              </a:ext>
            </a:extLst>
          </p:cNvPr>
          <p:cNvSpPr txBox="1">
            <a:spLocks/>
          </p:cNvSpPr>
          <p:nvPr/>
        </p:nvSpPr>
        <p:spPr>
          <a:xfrm>
            <a:off x="1305616" y="1084344"/>
            <a:ext cx="9580766" cy="425926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Визуализация исходных данных средствами </a:t>
            </a:r>
            <a:r>
              <a:rPr lang="en-US" dirty="0"/>
              <a:t>Grafana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871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0BE3302E-79AC-9837-31C4-6E99ADF0A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86" y="1668393"/>
            <a:ext cx="9201546" cy="4724184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B7DB837-F8E6-CA37-C0C1-35CFB5D89747}"/>
              </a:ext>
            </a:extLst>
          </p:cNvPr>
          <p:cNvSpPr txBox="1">
            <a:spLocks/>
          </p:cNvSpPr>
          <p:nvPr/>
        </p:nvSpPr>
        <p:spPr>
          <a:xfrm>
            <a:off x="1305616" y="1084343"/>
            <a:ext cx="9580766" cy="765409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Внизу стартовой страницы решения отображается результат: вероятность увольнения каждого сотрудника. Результат представляется в графическом и табличном виде.</a:t>
            </a:r>
          </a:p>
        </p:txBody>
      </p:sp>
    </p:spTree>
    <p:extLst>
      <p:ext uri="{BB962C8B-B14F-4D97-AF65-F5344CB8AC3E}">
        <p14:creationId xmlns:p14="http://schemas.microsoft.com/office/powerpoint/2010/main" val="224950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FA98C63B-397C-CBA5-8EF5-39D84F1BC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90" y="1649909"/>
            <a:ext cx="8247619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875F07B5-4DE8-A70C-0C9F-3ED7E2233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61" y="1873053"/>
            <a:ext cx="9168971" cy="466586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2BB6A86-4F8E-DC0E-FA95-76B288BAB70A}"/>
              </a:ext>
            </a:extLst>
          </p:cNvPr>
          <p:cNvSpPr txBox="1">
            <a:spLocks/>
          </p:cNvSpPr>
          <p:nvPr/>
        </p:nvSpPr>
        <p:spPr>
          <a:xfrm>
            <a:off x="1305616" y="1084343"/>
            <a:ext cx="9580766" cy="451885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Сотрудники ранжируются по степени уменьшения вероятности увольнения.</a:t>
            </a:r>
          </a:p>
          <a:p>
            <a:pPr marL="0" indent="0">
              <a:buNone/>
            </a:pPr>
            <a:r>
              <a:rPr lang="ru-RU" dirty="0"/>
              <a:t>Цветовая дифференциация сотрудников отражает степень критичности вероятности увольнения.</a:t>
            </a:r>
          </a:p>
        </p:txBody>
      </p:sp>
    </p:spTree>
    <p:extLst>
      <p:ext uri="{BB962C8B-B14F-4D97-AF65-F5344CB8AC3E}">
        <p14:creationId xmlns:p14="http://schemas.microsoft.com/office/powerpoint/2010/main" val="409833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Гипотезы решения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73544" y="1609349"/>
            <a:ext cx="3866856" cy="672075"/>
          </a:xfrm>
        </p:spPr>
        <p:txBody>
          <a:bodyPr/>
          <a:lstStyle/>
          <a:p>
            <a:r>
              <a:rPr lang="ru-RU" dirty="0"/>
              <a:t>Гипотезы и допущения, лежащие в основе аналитического решения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854185" y="2178997"/>
            <a:ext cx="3866856" cy="403756"/>
          </a:xfrm>
        </p:spPr>
        <p:txBody>
          <a:bodyPr/>
          <a:lstStyle/>
          <a:p>
            <a:r>
              <a:rPr lang="ru-RU" dirty="0"/>
              <a:t>Описание входных и выходных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54185" y="2726736"/>
            <a:ext cx="3866856" cy="67207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Параметры исходного датасета и принципы его генерации</a:t>
            </a:r>
          </a:p>
          <a:p>
            <a:r>
              <a:rPr lang="ru-RU" dirty="0"/>
              <a:t>Структура и содержание выходных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854185" y="3505934"/>
            <a:ext cx="3866856" cy="403913"/>
          </a:xfrm>
        </p:spPr>
        <p:txBody>
          <a:bodyPr/>
          <a:lstStyle/>
          <a:p>
            <a:r>
              <a:rPr lang="ru-RU" dirty="0"/>
              <a:t>Структура данных таблиц СУБД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54185" y="3986998"/>
            <a:ext cx="3866856" cy="672075"/>
          </a:xfrm>
        </p:spPr>
        <p:txBody>
          <a:bodyPr>
            <a:normAutofit/>
          </a:bodyPr>
          <a:lstStyle/>
          <a:p>
            <a:r>
              <a:rPr lang="ru-RU" dirty="0"/>
              <a:t>Структура таблиц, их взаимосвязь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54185" y="4616718"/>
            <a:ext cx="3866856" cy="423628"/>
          </a:xfrm>
        </p:spPr>
        <p:txBody>
          <a:bodyPr/>
          <a:lstStyle/>
          <a:p>
            <a:r>
              <a:rPr lang="ru-RU" dirty="0"/>
              <a:t>Описание модулей, их основных функций</a:t>
            </a:r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54188" y="5184329"/>
            <a:ext cx="3866856" cy="672075"/>
          </a:xfrm>
        </p:spPr>
        <p:txBody>
          <a:bodyPr>
            <a:normAutofit/>
          </a:bodyPr>
          <a:lstStyle/>
          <a:p>
            <a:r>
              <a:rPr lang="ru-RU" dirty="0"/>
              <a:t>Структура модулей, их основные функции и инструментарий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21878" y="1222713"/>
            <a:ext cx="3866856" cy="403756"/>
          </a:xfrm>
        </p:spPr>
        <p:txBody>
          <a:bodyPr/>
          <a:lstStyle/>
          <a:p>
            <a:r>
              <a:rPr lang="ru-RU" dirty="0"/>
              <a:t>Инструменты проекта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521878" y="1646341"/>
            <a:ext cx="3866856" cy="672075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Перечень и функционал используемого инструментария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Структура документации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59137" y="2144272"/>
            <a:ext cx="771003" cy="403756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59137" y="3471209"/>
            <a:ext cx="771003" cy="403913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59137" y="4581993"/>
            <a:ext cx="771003" cy="423628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xmlns="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412088" y="2510466"/>
            <a:ext cx="771003" cy="403756"/>
          </a:xfrm>
        </p:spPr>
        <p:txBody>
          <a:bodyPr/>
          <a:lstStyle/>
          <a:p>
            <a:r>
              <a:rPr lang="ru-RU" dirty="0"/>
              <a:t>06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22C2B9A-7B8E-A5B7-B3C9-4B699FC1B8C3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113312B8-A616-82FD-B2DE-F4491EB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xmlns="" id="{4A8921C2-F24C-8717-622B-359BE6E5B6C6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30" name="Текст 9">
            <a:extLst>
              <a:ext uri="{FF2B5EF4-FFF2-40B4-BE49-F238E27FC236}">
                <a16:creationId xmlns:a16="http://schemas.microsoft.com/office/drawing/2014/main" xmlns="" id="{104F7574-BDE9-C1F7-912B-7AF258CDBD1A}"/>
              </a:ext>
            </a:extLst>
          </p:cNvPr>
          <p:cNvSpPr txBox="1">
            <a:spLocks/>
          </p:cNvSpPr>
          <p:nvPr/>
        </p:nvSpPr>
        <p:spPr>
          <a:xfrm>
            <a:off x="7521878" y="2475584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Интерфейс решения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xmlns="" id="{AC8221FE-740F-7B24-A8B7-BEA518135BD0}"/>
              </a:ext>
            </a:extLst>
          </p:cNvPr>
          <p:cNvSpPr txBox="1">
            <a:spLocks/>
          </p:cNvSpPr>
          <p:nvPr/>
        </p:nvSpPr>
        <p:spPr>
          <a:xfrm>
            <a:off x="7521878" y="2880448"/>
            <a:ext cx="3866856" cy="6720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Элементы интерфейса и их функционал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xmlns="" id="{FC9F1995-975D-5204-9A63-99F628D886B4}"/>
              </a:ext>
            </a:extLst>
          </p:cNvPr>
          <p:cNvSpPr txBox="1">
            <a:spLocks/>
          </p:cNvSpPr>
          <p:nvPr/>
        </p:nvSpPr>
        <p:spPr>
          <a:xfrm>
            <a:off x="6446186" y="1221595"/>
            <a:ext cx="771003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05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xmlns="" id="{38D938AF-5A56-BFE4-035E-0E0F1E8A2B9C}"/>
              </a:ext>
            </a:extLst>
          </p:cNvPr>
          <p:cNvSpPr txBox="1">
            <a:spLocks/>
          </p:cNvSpPr>
          <p:nvPr/>
        </p:nvSpPr>
        <p:spPr>
          <a:xfrm>
            <a:off x="7521878" y="3655808"/>
            <a:ext cx="3866856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Команда проекта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xmlns="" id="{B0F24813-775D-BAFC-C367-8FEDBF433098}"/>
              </a:ext>
            </a:extLst>
          </p:cNvPr>
          <p:cNvSpPr txBox="1">
            <a:spLocks/>
          </p:cNvSpPr>
          <p:nvPr/>
        </p:nvSpPr>
        <p:spPr>
          <a:xfrm>
            <a:off x="7521878" y="4203547"/>
            <a:ext cx="3866856" cy="67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Участники команды</a:t>
            </a:r>
          </a:p>
        </p:txBody>
      </p:sp>
      <p:sp>
        <p:nvSpPr>
          <p:cNvPr id="37" name="Текст 18">
            <a:extLst>
              <a:ext uri="{FF2B5EF4-FFF2-40B4-BE49-F238E27FC236}">
                <a16:creationId xmlns:a16="http://schemas.microsoft.com/office/drawing/2014/main" xmlns="" id="{3D2304CC-6942-7AAE-D593-93AA7E247628}"/>
              </a:ext>
            </a:extLst>
          </p:cNvPr>
          <p:cNvSpPr txBox="1">
            <a:spLocks/>
          </p:cNvSpPr>
          <p:nvPr/>
        </p:nvSpPr>
        <p:spPr>
          <a:xfrm>
            <a:off x="6412087" y="3583242"/>
            <a:ext cx="771003" cy="40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07</a:t>
            </a:r>
          </a:p>
        </p:txBody>
      </p:sp>
      <p:grpSp>
        <p:nvGrpSpPr>
          <p:cNvPr id="40" name="Google Shape;6193;p48">
            <a:extLst>
              <a:ext uri="{FF2B5EF4-FFF2-40B4-BE49-F238E27FC236}">
                <a16:creationId xmlns:a16="http://schemas.microsoft.com/office/drawing/2014/main" xmlns="" id="{1436DF4A-C4E0-46A4-2864-6E1090EFDC3D}"/>
              </a:ext>
            </a:extLst>
          </p:cNvPr>
          <p:cNvGrpSpPr/>
          <p:nvPr/>
        </p:nvGrpSpPr>
        <p:grpSpPr>
          <a:xfrm>
            <a:off x="334884" y="1187988"/>
            <a:ext cx="443607" cy="441469"/>
            <a:chOff x="-49786250" y="2316650"/>
            <a:chExt cx="300900" cy="299450"/>
          </a:xfrm>
          <a:solidFill>
            <a:schemeClr val="bg1"/>
          </a:solidFill>
        </p:grpSpPr>
        <p:sp>
          <p:nvSpPr>
            <p:cNvPr id="41" name="Google Shape;6194;p48">
              <a:extLst>
                <a:ext uri="{FF2B5EF4-FFF2-40B4-BE49-F238E27FC236}">
                  <a16:creationId xmlns:a16="http://schemas.microsoft.com/office/drawing/2014/main" xmlns="" id="{A23115C0-6467-2CBA-755F-7A11A7A46622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6195;p48">
              <a:extLst>
                <a:ext uri="{FF2B5EF4-FFF2-40B4-BE49-F238E27FC236}">
                  <a16:creationId xmlns:a16="http://schemas.microsoft.com/office/drawing/2014/main" xmlns="" id="{8A01341C-1390-5249-AE0F-07FC06542F70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6196;p48">
              <a:extLst>
                <a:ext uri="{FF2B5EF4-FFF2-40B4-BE49-F238E27FC236}">
                  <a16:creationId xmlns:a16="http://schemas.microsoft.com/office/drawing/2014/main" xmlns="" id="{151897D1-9D14-1D59-07E0-058515CA6CA8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6197;p48">
              <a:extLst>
                <a:ext uri="{FF2B5EF4-FFF2-40B4-BE49-F238E27FC236}">
                  <a16:creationId xmlns:a16="http://schemas.microsoft.com/office/drawing/2014/main" xmlns="" id="{48F38D89-4B5D-026F-2B70-69D9F338DBAE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6198;p48">
              <a:extLst>
                <a:ext uri="{FF2B5EF4-FFF2-40B4-BE49-F238E27FC236}">
                  <a16:creationId xmlns:a16="http://schemas.microsoft.com/office/drawing/2014/main" xmlns="" id="{0D8D1494-6857-9740-F7EF-E1D445A014BB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6199;p48">
              <a:extLst>
                <a:ext uri="{FF2B5EF4-FFF2-40B4-BE49-F238E27FC236}">
                  <a16:creationId xmlns:a16="http://schemas.microsoft.com/office/drawing/2014/main" xmlns="" id="{671ADBEF-6FEB-D247-84E0-D749E685B5AB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6200;p48">
              <a:extLst>
                <a:ext uri="{FF2B5EF4-FFF2-40B4-BE49-F238E27FC236}">
                  <a16:creationId xmlns:a16="http://schemas.microsoft.com/office/drawing/2014/main" xmlns="" id="{764DB96C-F3FA-35E3-4C67-3C05A38E28E1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" name="Google Shape;5183;p46">
            <a:extLst>
              <a:ext uri="{FF2B5EF4-FFF2-40B4-BE49-F238E27FC236}">
                <a16:creationId xmlns:a16="http://schemas.microsoft.com/office/drawing/2014/main" xmlns="" id="{99F169BE-F5E8-EA3D-97F6-EB85122BA927}"/>
              </a:ext>
            </a:extLst>
          </p:cNvPr>
          <p:cNvGrpSpPr/>
          <p:nvPr/>
        </p:nvGrpSpPr>
        <p:grpSpPr>
          <a:xfrm>
            <a:off x="320807" y="2154171"/>
            <a:ext cx="464757" cy="456685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49" name="Google Shape;5184;p46">
              <a:extLst>
                <a:ext uri="{FF2B5EF4-FFF2-40B4-BE49-F238E27FC236}">
                  <a16:creationId xmlns:a16="http://schemas.microsoft.com/office/drawing/2014/main" xmlns="" id="{C0AC945C-543B-02C0-813E-689A73E508A7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185;p46">
              <a:extLst>
                <a:ext uri="{FF2B5EF4-FFF2-40B4-BE49-F238E27FC236}">
                  <a16:creationId xmlns:a16="http://schemas.microsoft.com/office/drawing/2014/main" xmlns="" id="{253FC4D8-7B5F-2A07-4CBB-13CDFCF0AB93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186;p46">
              <a:extLst>
                <a:ext uri="{FF2B5EF4-FFF2-40B4-BE49-F238E27FC236}">
                  <a16:creationId xmlns:a16="http://schemas.microsoft.com/office/drawing/2014/main" xmlns="" id="{4DA257FA-AE7B-E490-BDD8-E83A3AAB9B11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187;p46">
              <a:extLst>
                <a:ext uri="{FF2B5EF4-FFF2-40B4-BE49-F238E27FC236}">
                  <a16:creationId xmlns:a16="http://schemas.microsoft.com/office/drawing/2014/main" xmlns="" id="{9A77456D-A95B-EC23-D912-C6E2DD87106F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188;p46">
              <a:extLst>
                <a:ext uri="{FF2B5EF4-FFF2-40B4-BE49-F238E27FC236}">
                  <a16:creationId xmlns:a16="http://schemas.microsoft.com/office/drawing/2014/main" xmlns="" id="{493D02D3-3776-A93F-478B-A51F9B5769E4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189;p46">
              <a:extLst>
                <a:ext uri="{FF2B5EF4-FFF2-40B4-BE49-F238E27FC236}">
                  <a16:creationId xmlns:a16="http://schemas.microsoft.com/office/drawing/2014/main" xmlns="" id="{3BCAA1A1-7326-4593-85D8-6E4C79257E48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5" name="Google Shape;9247;p55">
            <a:extLst>
              <a:ext uri="{FF2B5EF4-FFF2-40B4-BE49-F238E27FC236}">
                <a16:creationId xmlns:a16="http://schemas.microsoft.com/office/drawing/2014/main" xmlns="" id="{2B0F8891-7322-1EA4-E97E-15252FBBD24C}"/>
              </a:ext>
            </a:extLst>
          </p:cNvPr>
          <p:cNvSpPr/>
          <p:nvPr/>
        </p:nvSpPr>
        <p:spPr>
          <a:xfrm>
            <a:off x="369769" y="3489684"/>
            <a:ext cx="439949" cy="436412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6" name="Google Shape;9345;p55">
            <a:extLst>
              <a:ext uri="{FF2B5EF4-FFF2-40B4-BE49-F238E27FC236}">
                <a16:creationId xmlns:a16="http://schemas.microsoft.com/office/drawing/2014/main" xmlns="" id="{98A3C3F1-C812-96B1-FB35-1601AF74F813}"/>
              </a:ext>
            </a:extLst>
          </p:cNvPr>
          <p:cNvGrpSpPr/>
          <p:nvPr/>
        </p:nvGrpSpPr>
        <p:grpSpPr>
          <a:xfrm>
            <a:off x="411847" y="4600434"/>
            <a:ext cx="439912" cy="439912"/>
            <a:chOff x="5775900" y="2308125"/>
            <a:chExt cx="295375" cy="295375"/>
          </a:xfrm>
          <a:solidFill>
            <a:schemeClr val="bg1"/>
          </a:solidFill>
        </p:grpSpPr>
        <p:sp>
          <p:nvSpPr>
            <p:cNvPr id="57" name="Google Shape;9346;p55">
              <a:extLst>
                <a:ext uri="{FF2B5EF4-FFF2-40B4-BE49-F238E27FC236}">
                  <a16:creationId xmlns:a16="http://schemas.microsoft.com/office/drawing/2014/main" xmlns="" id="{C7F34315-B010-F6DA-BEBE-BD6D1FF4CDC7}"/>
                </a:ext>
              </a:extLst>
            </p:cNvPr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9347;p55">
              <a:extLst>
                <a:ext uri="{FF2B5EF4-FFF2-40B4-BE49-F238E27FC236}">
                  <a16:creationId xmlns:a16="http://schemas.microsoft.com/office/drawing/2014/main" xmlns="" id="{6AD337FE-FA7F-83EE-A2B6-2476A9290021}"/>
                </a:ext>
              </a:extLst>
            </p:cNvPr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9348;p55">
              <a:extLst>
                <a:ext uri="{FF2B5EF4-FFF2-40B4-BE49-F238E27FC236}">
                  <a16:creationId xmlns:a16="http://schemas.microsoft.com/office/drawing/2014/main" xmlns="" id="{84008036-B45F-333B-3CBD-5BF9F9D10FC3}"/>
                </a:ext>
              </a:extLst>
            </p:cNvPr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9349;p55">
              <a:extLst>
                <a:ext uri="{FF2B5EF4-FFF2-40B4-BE49-F238E27FC236}">
                  <a16:creationId xmlns:a16="http://schemas.microsoft.com/office/drawing/2014/main" xmlns="" id="{4A99B20A-E7A1-DD1C-92D7-DBB60D13560C}"/>
                </a:ext>
              </a:extLst>
            </p:cNvPr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9350;p55">
              <a:extLst>
                <a:ext uri="{FF2B5EF4-FFF2-40B4-BE49-F238E27FC236}">
                  <a16:creationId xmlns:a16="http://schemas.microsoft.com/office/drawing/2014/main" xmlns="" id="{6D40FF53-C2B7-E2C3-461B-4B4296324A53}"/>
                </a:ext>
              </a:extLst>
            </p:cNvPr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2" name="Google Shape;6996;p50">
            <a:extLst>
              <a:ext uri="{FF2B5EF4-FFF2-40B4-BE49-F238E27FC236}">
                <a16:creationId xmlns:a16="http://schemas.microsoft.com/office/drawing/2014/main" xmlns="" id="{29AE0BEB-4EC4-DB91-F592-DCACEA8A20F0}"/>
              </a:ext>
            </a:extLst>
          </p:cNvPr>
          <p:cNvGrpSpPr/>
          <p:nvPr/>
        </p:nvGrpSpPr>
        <p:grpSpPr>
          <a:xfrm>
            <a:off x="5983960" y="1209570"/>
            <a:ext cx="462223" cy="444343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63" name="Google Shape;6997;p50">
              <a:extLst>
                <a:ext uri="{FF2B5EF4-FFF2-40B4-BE49-F238E27FC236}">
                  <a16:creationId xmlns:a16="http://schemas.microsoft.com/office/drawing/2014/main" xmlns="" id="{652206E2-387B-70B7-A7C9-450A855759E5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998;p50">
              <a:extLst>
                <a:ext uri="{FF2B5EF4-FFF2-40B4-BE49-F238E27FC236}">
                  <a16:creationId xmlns:a16="http://schemas.microsoft.com/office/drawing/2014/main" xmlns="" id="{A0A4FB9F-026C-F48F-78A8-C60FF05F932A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5" name="Google Shape;9212;p55">
            <a:extLst>
              <a:ext uri="{FF2B5EF4-FFF2-40B4-BE49-F238E27FC236}">
                <a16:creationId xmlns:a16="http://schemas.microsoft.com/office/drawing/2014/main" xmlns="" id="{6270AC8E-E9AE-9EF8-54AD-4F1EBF8DCDAB}"/>
              </a:ext>
            </a:extLst>
          </p:cNvPr>
          <p:cNvSpPr/>
          <p:nvPr/>
        </p:nvSpPr>
        <p:spPr>
          <a:xfrm>
            <a:off x="6000388" y="3547086"/>
            <a:ext cx="445795" cy="43991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1" name="Google Shape;9248;p55">
            <a:extLst>
              <a:ext uri="{FF2B5EF4-FFF2-40B4-BE49-F238E27FC236}">
                <a16:creationId xmlns:a16="http://schemas.microsoft.com/office/drawing/2014/main" xmlns="" id="{A6ECC35B-1E78-36D9-BFF0-772795D0F989}"/>
              </a:ext>
            </a:extLst>
          </p:cNvPr>
          <p:cNvGrpSpPr/>
          <p:nvPr/>
        </p:nvGrpSpPr>
        <p:grpSpPr>
          <a:xfrm>
            <a:off x="5983960" y="2565984"/>
            <a:ext cx="443449" cy="443113"/>
            <a:chOff x="1413250" y="2680675"/>
            <a:chExt cx="297750" cy="297525"/>
          </a:xfrm>
          <a:solidFill>
            <a:schemeClr val="bg1"/>
          </a:solidFill>
        </p:grpSpPr>
        <p:sp>
          <p:nvSpPr>
            <p:cNvPr id="72" name="Google Shape;9249;p55">
              <a:extLst>
                <a:ext uri="{FF2B5EF4-FFF2-40B4-BE49-F238E27FC236}">
                  <a16:creationId xmlns:a16="http://schemas.microsoft.com/office/drawing/2014/main" xmlns="" id="{019A9FE5-9EA6-82B4-F77B-5CD0CB7206C3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9250;p55">
              <a:extLst>
                <a:ext uri="{FF2B5EF4-FFF2-40B4-BE49-F238E27FC236}">
                  <a16:creationId xmlns:a16="http://schemas.microsoft.com/office/drawing/2014/main" xmlns="" id="{9A4675F6-E335-40ED-ED51-1C286E31A44E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9251;p55">
              <a:extLst>
                <a:ext uri="{FF2B5EF4-FFF2-40B4-BE49-F238E27FC236}">
                  <a16:creationId xmlns:a16="http://schemas.microsoft.com/office/drawing/2014/main" xmlns="" id="{46165B0A-46C8-1BF4-3E5D-585F79E0D395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9252;p55">
              <a:extLst>
                <a:ext uri="{FF2B5EF4-FFF2-40B4-BE49-F238E27FC236}">
                  <a16:creationId xmlns:a16="http://schemas.microsoft.com/office/drawing/2014/main" xmlns="" id="{4117A79D-5CC6-B139-E9E8-74B0B5D3DED5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DFD5E791-040A-FD60-3B62-96C75F19B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75" y="1865325"/>
            <a:ext cx="9006201" cy="4599942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00158FA-85DE-E9E2-25F4-A66973590C98}"/>
              </a:ext>
            </a:extLst>
          </p:cNvPr>
          <p:cNvSpPr txBox="1">
            <a:spLocks/>
          </p:cNvSpPr>
          <p:nvPr/>
        </p:nvSpPr>
        <p:spPr>
          <a:xfrm>
            <a:off x="1305616" y="1084343"/>
            <a:ext cx="9580766" cy="451885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Также есть возможность отразить результаты в формате таблицы и скачать ее в формате </a:t>
            </a:r>
            <a:r>
              <a:rPr lang="en-US" dirty="0"/>
              <a:t>xlsx </a:t>
            </a:r>
            <a:r>
              <a:rPr lang="ru-RU" dirty="0"/>
              <a:t>для дальнейшего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401946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17D33A64-4D0E-FD64-7833-2ACE1008C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26" y="1841992"/>
            <a:ext cx="9058535" cy="464878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6CE5AED-F9F2-E862-C33D-0963E0BE451F}"/>
              </a:ext>
            </a:extLst>
          </p:cNvPr>
          <p:cNvSpPr txBox="1">
            <a:spLocks/>
          </p:cNvSpPr>
          <p:nvPr/>
        </p:nvSpPr>
        <p:spPr>
          <a:xfrm>
            <a:off x="1305616" y="1084343"/>
            <a:ext cx="9580766" cy="451885"/>
          </a:xfrm>
          <a:prstGeom prst="rect">
            <a:avLst/>
          </a:prstGeom>
        </p:spPr>
        <p:txBody>
          <a:bodyPr/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левой части экрана расположено меню, в котором можно настроить отчетный период, выбрать анализируемое подразделение и осуществить рассылку результат руководителям структурных 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227649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решения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A9BA7114-D730-AA39-19D1-3BD5FBB62E82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70474B35-3BD0-EF59-569A-D406E1D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1732E848-B773-8BFF-D908-F204916119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52CAF7-92EF-A01A-4E52-8115C2E1B15E}"/>
              </a:ext>
            </a:extLst>
          </p:cNvPr>
          <p:cNvSpPr txBox="1"/>
          <p:nvPr/>
        </p:nvSpPr>
        <p:spPr>
          <a:xfrm>
            <a:off x="12537195" y="1465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F33000-28E9-6FD3-846D-0DB7D718636E}"/>
              </a:ext>
            </a:extLst>
          </p:cNvPr>
          <p:cNvSpPr txBox="1"/>
          <p:nvPr/>
        </p:nvSpPr>
        <p:spPr>
          <a:xfrm>
            <a:off x="5387926" y="-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CC9DA-D095-F9AE-6A7B-52AF676695FB}"/>
              </a:ext>
            </a:extLst>
          </p:cNvPr>
          <p:cNvSpPr txBox="1"/>
          <p:nvPr/>
        </p:nvSpPr>
        <p:spPr>
          <a:xfrm>
            <a:off x="2522863" y="-661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F64072-4040-6789-E1BA-D5113744A62C}"/>
              </a:ext>
            </a:extLst>
          </p:cNvPr>
          <p:cNvSpPr txBox="1"/>
          <p:nvPr/>
        </p:nvSpPr>
        <p:spPr>
          <a:xfrm>
            <a:off x="363557" y="-198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2A3760-9DAC-0EAE-B65B-205ED49356A3}"/>
              </a:ext>
            </a:extLst>
          </p:cNvPr>
          <p:cNvSpPr txBox="1"/>
          <p:nvPr/>
        </p:nvSpPr>
        <p:spPr>
          <a:xfrm>
            <a:off x="-1052945" y="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6B679C-7497-CB28-AFE1-9AE9B0E74E5B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94CEF2E-2B1F-5B48-D002-E2104895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9D32BA76-9162-9466-4014-CD92D2A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0491B2F1-3699-96B4-CADC-C40F352F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4" name="Рисунок 3" descr="Изображение выглядит как снимок экрана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F21E9097-23FE-4EDA-8050-D2A14834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75" y="1510270"/>
            <a:ext cx="9763125" cy="48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60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25" name="Рисунок 2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6" name="Рисунок 25"/>
          <p:cNvPicPr>
            <a:picLocks noGrp="1" noChangeAspect="1"/>
          </p:cNvPicPr>
          <p:nvPr>
            <p:ph type="pic"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7" name="Рисунок 26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7496400" y="1450571"/>
            <a:ext cx="1536171" cy="1440161"/>
          </a:xfrm>
        </p:spPr>
      </p:pic>
      <p:pic>
        <p:nvPicPr>
          <p:cNvPr id="32" name="Рисунок 31"/>
          <p:cNvPicPr>
            <a:picLocks noGrp="1" noChangeAspect="1"/>
          </p:cNvPicPr>
          <p:nvPr>
            <p:ph type="pic" sz="quarter" idx="3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5" b="6365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en-US" dirty="0"/>
              <a:t>Timebook</a:t>
            </a:r>
            <a:r>
              <a:rPr lang="ru-RU" dirty="0"/>
              <a:t>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Кирилл</a:t>
            </a:r>
          </a:p>
          <a:p>
            <a:r>
              <a:rPr lang="ru-RU" dirty="0"/>
              <a:t>Мальцев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ru-RU" dirty="0"/>
              <a:t>Капитан команды,</a:t>
            </a:r>
          </a:p>
          <a:p>
            <a:pPr marL="0" indent="0">
              <a:buClr>
                <a:schemeClr val="accent4"/>
              </a:buClr>
              <a:buNone/>
            </a:pPr>
            <a:r>
              <a:rPr lang="en-US" dirty="0"/>
              <a:t>   data scientist</a:t>
            </a:r>
          </a:p>
          <a:p>
            <a:pPr>
              <a:buClr>
                <a:schemeClr val="accent4"/>
              </a:buClr>
            </a:pPr>
            <a:r>
              <a:rPr lang="en-US" dirty="0"/>
              <a:t>@MaltsevKirilll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Ольга</a:t>
            </a:r>
          </a:p>
          <a:p>
            <a:r>
              <a:rPr lang="ru-RU" dirty="0"/>
              <a:t>Севастьянова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ru-RU" dirty="0"/>
              <a:t>Бизнес аналитик</a:t>
            </a:r>
          </a:p>
          <a:p>
            <a:pPr>
              <a:buClr>
                <a:schemeClr val="accent4"/>
              </a:buClr>
            </a:pPr>
            <a:r>
              <a:rPr lang="en-US" dirty="0"/>
              <a:t>@south_sea_salt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Руслан </a:t>
            </a:r>
          </a:p>
          <a:p>
            <a:r>
              <a:rPr lang="ru-RU" dirty="0"/>
              <a:t>Ходырев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en-US" dirty="0"/>
              <a:t>Data engeener</a:t>
            </a:r>
            <a:endParaRPr lang="ru-RU" dirty="0"/>
          </a:p>
          <a:p>
            <a:pPr>
              <a:buClr>
                <a:schemeClr val="accent4"/>
              </a:buClr>
            </a:pPr>
            <a:r>
              <a:rPr lang="en-US" dirty="0"/>
              <a:t>@RKhodyrev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Екатерина</a:t>
            </a:r>
          </a:p>
          <a:p>
            <a:r>
              <a:rPr lang="ru-RU" dirty="0"/>
              <a:t>Раховская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en-US" dirty="0"/>
              <a:t>BI </a:t>
            </a:r>
            <a:r>
              <a:rPr lang="ru-RU" dirty="0"/>
              <a:t>аналитик</a:t>
            </a:r>
          </a:p>
          <a:p>
            <a:pPr>
              <a:buClr>
                <a:schemeClr val="accent4"/>
              </a:buClr>
            </a:pPr>
            <a:r>
              <a:rPr lang="en-US" dirty="0"/>
              <a:t>@katyaR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4009051B-81B2-46F1-B96C-7AFDEBCF2A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Алексей</a:t>
            </a:r>
          </a:p>
          <a:p>
            <a:r>
              <a:rPr lang="ru-RU" dirty="0"/>
              <a:t>Куделькин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>
              <a:buClr>
                <a:schemeClr val="accent4"/>
              </a:buClr>
            </a:pPr>
            <a:r>
              <a:rPr lang="en-US" dirty="0"/>
              <a:t>Data scientist,</a:t>
            </a:r>
          </a:p>
          <a:p>
            <a:pPr marL="0" indent="0">
              <a:buClr>
                <a:schemeClr val="accent4"/>
              </a:buClr>
              <a:buNone/>
            </a:pPr>
            <a:r>
              <a:rPr lang="en-US" dirty="0"/>
              <a:t>   frontend&amp;backend</a:t>
            </a:r>
            <a:endParaRPr lang="ru-RU" dirty="0"/>
          </a:p>
          <a:p>
            <a:pPr>
              <a:buClr>
                <a:schemeClr val="accent4"/>
              </a:buClr>
            </a:pPr>
            <a:r>
              <a:rPr lang="en-US" dirty="0"/>
              <a:t>@revelator_12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82D08DAF-8528-E64F-142F-3A22DE39F8EF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E39DE3AA-2034-13E3-9852-2A9FCF3F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59C28529-68B0-A4B8-9B7A-875D0251290E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5067CFB-512F-862F-FF96-1E7A275F0943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xmlns="" id="{A7D53771-DBE3-0163-B040-4A166045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EF7AD460-DAF1-A1BB-1A4E-E6B2B0B2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xmlns="" id="{5EFE9049-5475-51DA-2B0F-49B9C19A7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Grp="1" noChangeAspect="1"/>
          </p:cNvPicPr>
          <p:nvPr>
            <p:ph type="pic" sz="quarter" idx="3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99" y="1412471"/>
            <a:ext cx="1400175" cy="1485650"/>
          </a:xfrm>
        </p:spPr>
      </p:pic>
    </p:spTree>
    <p:extLst>
      <p:ext uri="{BB962C8B-B14F-4D97-AF65-F5344CB8AC3E}">
        <p14:creationId xmlns:p14="http://schemas.microsoft.com/office/powerpoint/2010/main" val="343311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Гипотезы решения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0FB0BD5C-B7F6-1B6B-DDCB-78C1092B0E50}"/>
              </a:ext>
            </a:extLst>
          </p:cNvPr>
          <p:cNvSpPr/>
          <p:nvPr/>
        </p:nvSpPr>
        <p:spPr>
          <a:xfrm>
            <a:off x="332333" y="2048704"/>
            <a:ext cx="2818761" cy="3678623"/>
          </a:xfrm>
          <a:prstGeom prst="roundRect">
            <a:avLst>
              <a:gd name="adj" fmla="val 7630"/>
            </a:avLst>
          </a:prstGeom>
          <a:solidFill>
            <a:schemeClr val="bg1">
              <a:alpha val="127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64161264-67A9-F6B1-A7EA-B141EEAE96EC}"/>
              </a:ext>
            </a:extLst>
          </p:cNvPr>
          <p:cNvSpPr/>
          <p:nvPr/>
        </p:nvSpPr>
        <p:spPr>
          <a:xfrm>
            <a:off x="3294724" y="2048704"/>
            <a:ext cx="2818761" cy="3678623"/>
          </a:xfrm>
          <a:prstGeom prst="roundRect">
            <a:avLst>
              <a:gd name="adj" fmla="val 7630"/>
            </a:avLst>
          </a:prstGeom>
          <a:solidFill>
            <a:schemeClr val="bg1">
              <a:alpha val="127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8532AC1B-18C6-7F57-49A7-492BF0A88010}"/>
              </a:ext>
            </a:extLst>
          </p:cNvPr>
          <p:cNvSpPr/>
          <p:nvPr/>
        </p:nvSpPr>
        <p:spPr>
          <a:xfrm>
            <a:off x="6257115" y="2048704"/>
            <a:ext cx="2818761" cy="3678623"/>
          </a:xfrm>
          <a:prstGeom prst="roundRect">
            <a:avLst>
              <a:gd name="adj" fmla="val 7630"/>
            </a:avLst>
          </a:prstGeom>
          <a:solidFill>
            <a:schemeClr val="bg1">
              <a:alpha val="127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xmlns="" id="{9C41A355-9B4E-2A27-F09A-ED967BD4179E}"/>
              </a:ext>
            </a:extLst>
          </p:cNvPr>
          <p:cNvSpPr/>
          <p:nvPr/>
        </p:nvSpPr>
        <p:spPr>
          <a:xfrm>
            <a:off x="9219506" y="2054405"/>
            <a:ext cx="2818761" cy="3678623"/>
          </a:xfrm>
          <a:prstGeom prst="roundRect">
            <a:avLst>
              <a:gd name="adj" fmla="val 7630"/>
            </a:avLst>
          </a:prstGeom>
          <a:solidFill>
            <a:schemeClr val="bg1">
              <a:alpha val="127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xmlns="" id="{8481F5CC-948B-D1B9-3C1C-FFD8AA700883}"/>
              </a:ext>
            </a:extLst>
          </p:cNvPr>
          <p:cNvSpPr txBox="1">
            <a:spLocks/>
          </p:cNvSpPr>
          <p:nvPr/>
        </p:nvSpPr>
        <p:spPr>
          <a:xfrm>
            <a:off x="346074" y="1016000"/>
            <a:ext cx="11442065" cy="646331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latin typeface="Montserrat Light" pitchFamily="2" charset="0"/>
              </a:rPr>
              <a:t>В силу отсутствия исходных данных, в процессе разработки решения был сформулирован ряд гипотез и допущений: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7F4A5E-A9EF-5A70-BA1F-389C357A3D6B}"/>
              </a:ext>
            </a:extLst>
          </p:cNvPr>
          <p:cNvSpPr txBox="1"/>
          <p:nvPr/>
        </p:nvSpPr>
        <p:spPr>
          <a:xfrm>
            <a:off x="9226044" y="2274838"/>
            <a:ext cx="28978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0"/>
              </a:rPr>
              <a:t>Уровень удовлетворенности условиями труда начинает снижаться за какой-то период до принятия решения об увольнении.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0"/>
              </a:rPr>
              <a:t>В модели использовался период в 50 календарных дней.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48DE271-8C75-ED98-786C-B8FFABA88435}"/>
              </a:ext>
            </a:extLst>
          </p:cNvPr>
          <p:cNvSpPr txBox="1"/>
          <p:nvPr/>
        </p:nvSpPr>
        <p:spPr>
          <a:xfrm>
            <a:off x="6441579" y="2274838"/>
            <a:ext cx="20535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 Light" pitchFamily="2" charset="0"/>
              </a:rPr>
              <a:t>Активность в деловой переписке сотрудника является показателем эффективности его работы.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94E4A4-466E-EDF8-FC42-7DB47F81438C}"/>
              </a:ext>
            </a:extLst>
          </p:cNvPr>
          <p:cNvSpPr txBox="1"/>
          <p:nvPr/>
        </p:nvSpPr>
        <p:spPr>
          <a:xfrm>
            <a:off x="3377567" y="2295924"/>
            <a:ext cx="2564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 Light" pitchFamily="2" charset="0"/>
              </a:rPr>
              <a:t>Уровень удовлетворенности имеет высокую степень корреляции с эффективностью работы.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41C6258-1299-2725-0C3C-583B75538E90}"/>
              </a:ext>
            </a:extLst>
          </p:cNvPr>
          <p:cNvSpPr txBox="1"/>
          <p:nvPr/>
        </p:nvSpPr>
        <p:spPr>
          <a:xfrm>
            <a:off x="411136" y="2295924"/>
            <a:ext cx="2585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0"/>
              </a:rPr>
              <a:t>Сотрудник увольняется при определенном достижении нижнего порога уровня «удовлетворенности» условиями труда.</a:t>
            </a:r>
          </a:p>
        </p:txBody>
      </p:sp>
      <p:grpSp>
        <p:nvGrpSpPr>
          <p:cNvPr id="3" name="Google Shape;5054;p45">
            <a:extLst>
              <a:ext uri="{FF2B5EF4-FFF2-40B4-BE49-F238E27FC236}">
                <a16:creationId xmlns:a16="http://schemas.microsoft.com/office/drawing/2014/main" xmlns="" id="{805AADCE-8CB6-14D0-3296-A09267C57B35}"/>
              </a:ext>
            </a:extLst>
          </p:cNvPr>
          <p:cNvGrpSpPr/>
          <p:nvPr/>
        </p:nvGrpSpPr>
        <p:grpSpPr>
          <a:xfrm>
            <a:off x="1549423" y="1654857"/>
            <a:ext cx="308443" cy="308427"/>
            <a:chOff x="5053900" y="3804850"/>
            <a:chExt cx="483150" cy="483125"/>
          </a:xfrm>
          <a:solidFill>
            <a:schemeClr val="bg1"/>
          </a:solidFill>
        </p:grpSpPr>
        <p:sp>
          <p:nvSpPr>
            <p:cNvPr id="28" name="Google Shape;5055;p45">
              <a:extLst>
                <a:ext uri="{FF2B5EF4-FFF2-40B4-BE49-F238E27FC236}">
                  <a16:creationId xmlns:a16="http://schemas.microsoft.com/office/drawing/2014/main" xmlns="" id="{621E83DC-37AE-193C-88A2-3A4FB2B2C216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5056;p45">
              <a:extLst>
                <a:ext uri="{FF2B5EF4-FFF2-40B4-BE49-F238E27FC236}">
                  <a16:creationId xmlns:a16="http://schemas.microsoft.com/office/drawing/2014/main" xmlns="" id="{E151619A-F245-E492-B203-ACF5C3B7421B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5057;p45">
              <a:extLst>
                <a:ext uri="{FF2B5EF4-FFF2-40B4-BE49-F238E27FC236}">
                  <a16:creationId xmlns:a16="http://schemas.microsoft.com/office/drawing/2014/main" xmlns="" id="{5D46607E-19BE-82AF-BF65-D81F19434B06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1" name="Google Shape;5058;p45">
              <a:extLst>
                <a:ext uri="{FF2B5EF4-FFF2-40B4-BE49-F238E27FC236}">
                  <a16:creationId xmlns:a16="http://schemas.microsoft.com/office/drawing/2014/main" xmlns="" id="{9B8ED945-4792-0DA3-1A14-2F0349F01861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5172;p46">
            <a:extLst>
              <a:ext uri="{FF2B5EF4-FFF2-40B4-BE49-F238E27FC236}">
                <a16:creationId xmlns:a16="http://schemas.microsoft.com/office/drawing/2014/main" xmlns="" id="{53333C8C-ADBA-69F8-7664-27EBE397CE47}"/>
              </a:ext>
            </a:extLst>
          </p:cNvPr>
          <p:cNvGrpSpPr/>
          <p:nvPr/>
        </p:nvGrpSpPr>
        <p:grpSpPr>
          <a:xfrm>
            <a:off x="4428125" y="1625237"/>
            <a:ext cx="463584" cy="367667"/>
            <a:chOff x="-62882850" y="1999375"/>
            <a:chExt cx="315850" cy="250500"/>
          </a:xfrm>
          <a:solidFill>
            <a:schemeClr val="bg1"/>
          </a:solidFill>
        </p:grpSpPr>
        <p:sp>
          <p:nvSpPr>
            <p:cNvPr id="34" name="Google Shape;5173;p46">
              <a:extLst>
                <a:ext uri="{FF2B5EF4-FFF2-40B4-BE49-F238E27FC236}">
                  <a16:creationId xmlns:a16="http://schemas.microsoft.com/office/drawing/2014/main" xmlns="" id="{B6883C3C-77A0-BB86-FCA7-BA874F1B03EF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5174;p46">
              <a:extLst>
                <a:ext uri="{FF2B5EF4-FFF2-40B4-BE49-F238E27FC236}">
                  <a16:creationId xmlns:a16="http://schemas.microsoft.com/office/drawing/2014/main" xmlns="" id="{37403962-1874-182C-D01D-01F7EBAED894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" name="Google Shape;8678;p54">
            <a:extLst>
              <a:ext uri="{FF2B5EF4-FFF2-40B4-BE49-F238E27FC236}">
                <a16:creationId xmlns:a16="http://schemas.microsoft.com/office/drawing/2014/main" xmlns="" id="{3F24E4B9-363E-FFA5-E3B9-DCA436277436}"/>
              </a:ext>
            </a:extLst>
          </p:cNvPr>
          <p:cNvSpPr/>
          <p:nvPr/>
        </p:nvSpPr>
        <p:spPr>
          <a:xfrm>
            <a:off x="7461968" y="1667335"/>
            <a:ext cx="403405" cy="283471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1" name="Google Shape;4864;p45">
            <a:extLst>
              <a:ext uri="{FF2B5EF4-FFF2-40B4-BE49-F238E27FC236}">
                <a16:creationId xmlns:a16="http://schemas.microsoft.com/office/drawing/2014/main" xmlns="" id="{EFF97AD2-5F97-5725-D8A5-9F94E2520CC7}"/>
              </a:ext>
            </a:extLst>
          </p:cNvPr>
          <p:cNvGrpSpPr/>
          <p:nvPr/>
        </p:nvGrpSpPr>
        <p:grpSpPr>
          <a:xfrm>
            <a:off x="10351247" y="1654857"/>
            <a:ext cx="308427" cy="308427"/>
            <a:chOff x="5648375" y="238125"/>
            <a:chExt cx="483125" cy="483125"/>
          </a:xfrm>
          <a:solidFill>
            <a:schemeClr val="bg1"/>
          </a:solidFill>
        </p:grpSpPr>
        <p:sp>
          <p:nvSpPr>
            <p:cNvPr id="42" name="Google Shape;4865;p45">
              <a:extLst>
                <a:ext uri="{FF2B5EF4-FFF2-40B4-BE49-F238E27FC236}">
                  <a16:creationId xmlns:a16="http://schemas.microsoft.com/office/drawing/2014/main" xmlns="" id="{25F1EBA9-6D1E-F6CB-C330-A00E3E964261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3" name="Google Shape;4866;p45">
              <a:extLst>
                <a:ext uri="{FF2B5EF4-FFF2-40B4-BE49-F238E27FC236}">
                  <a16:creationId xmlns:a16="http://schemas.microsoft.com/office/drawing/2014/main" xmlns="" id="{6237CCD9-B9B6-C985-653E-4D9257BED96B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4" name="Google Shape;4867;p45">
              <a:extLst>
                <a:ext uri="{FF2B5EF4-FFF2-40B4-BE49-F238E27FC236}">
                  <a16:creationId xmlns:a16="http://schemas.microsoft.com/office/drawing/2014/main" xmlns="" id="{D9A0B75C-CBE0-30A5-5821-DB1C0543D995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5" name="Google Shape;4868;p45">
              <a:extLst>
                <a:ext uri="{FF2B5EF4-FFF2-40B4-BE49-F238E27FC236}">
                  <a16:creationId xmlns:a16="http://schemas.microsoft.com/office/drawing/2014/main" xmlns="" id="{CA236A20-A9D4-450A-8404-DF2F92360478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6" name="Google Shape;4869;p45">
              <a:extLst>
                <a:ext uri="{FF2B5EF4-FFF2-40B4-BE49-F238E27FC236}">
                  <a16:creationId xmlns:a16="http://schemas.microsoft.com/office/drawing/2014/main" xmlns="" id="{F7E9E80F-EB7A-E4C1-5A8A-12211B40159A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4870;p45">
              <a:extLst>
                <a:ext uri="{FF2B5EF4-FFF2-40B4-BE49-F238E27FC236}">
                  <a16:creationId xmlns:a16="http://schemas.microsoft.com/office/drawing/2014/main" xmlns="" id="{820B4609-08C9-82B9-38DA-696BFBDB12AC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4871;p45">
              <a:extLst>
                <a:ext uri="{FF2B5EF4-FFF2-40B4-BE49-F238E27FC236}">
                  <a16:creationId xmlns:a16="http://schemas.microsoft.com/office/drawing/2014/main" xmlns="" id="{33073A0E-5C51-90F0-135E-C33717B5E398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4872;p45">
              <a:extLst>
                <a:ext uri="{FF2B5EF4-FFF2-40B4-BE49-F238E27FC236}">
                  <a16:creationId xmlns:a16="http://schemas.microsoft.com/office/drawing/2014/main" xmlns="" id="{A3313AF9-2722-9487-5A83-859305260646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4873;p45">
              <a:extLst>
                <a:ext uri="{FF2B5EF4-FFF2-40B4-BE49-F238E27FC236}">
                  <a16:creationId xmlns:a16="http://schemas.microsoft.com/office/drawing/2014/main" xmlns="" id="{275A5140-1282-41D3-7E38-3C20A0F0EE60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" name="Google Shape;4874;p45">
              <a:extLst>
                <a:ext uri="{FF2B5EF4-FFF2-40B4-BE49-F238E27FC236}">
                  <a16:creationId xmlns:a16="http://schemas.microsoft.com/office/drawing/2014/main" xmlns="" id="{5FEE8204-8FCF-3E45-6386-BAB5B61222FF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27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Описание входных и выходных данных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D7776F-9736-368D-7A23-3E771D7F4F59}"/>
              </a:ext>
            </a:extLst>
          </p:cNvPr>
          <p:cNvSpPr txBox="1"/>
          <p:nvPr/>
        </p:nvSpPr>
        <p:spPr>
          <a:xfrm>
            <a:off x="655320" y="1228292"/>
            <a:ext cx="10073640" cy="434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Принципы, которыми руководствовалась команда при формировании датасета: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сформирован на период с 01.12.2022 по 22.11.2023;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Гранулярность исходного датасета – 1 день, значения всех признаков указываются суммарно за один рабочий день;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Период составляет 5 рабочих дней, в модели указывается период, с которого начинается контрольная выборка (заканчивается последней датой данных в БД);</a:t>
            </a:r>
            <a:endParaRPr lang="ru-RU" sz="18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структурных подразделений – 5;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Начальное количество сотрудников в датасете – 1000;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уволившихся сотрудников за указанный период – </a:t>
            </a:r>
            <a:r>
              <a:rPr lang="en-US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250</a:t>
            </a: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Эффективность работы уволившегося сотрудника и уровень его удовлетворенности условиями труда начинали снижаться в среднем за 50 дней до факта увольнения, это снижение отражается в динамике признаков;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Признаки эффективности и удовлетворенности рассчитывались случайным образом с заданными параметрами меры среднего, дисперсии, уровнем корреляции между собой.</a:t>
            </a:r>
          </a:p>
        </p:txBody>
      </p:sp>
    </p:spTree>
    <p:extLst>
      <p:ext uri="{BB962C8B-B14F-4D97-AF65-F5344CB8AC3E}">
        <p14:creationId xmlns:p14="http://schemas.microsoft.com/office/powerpoint/2010/main" val="299790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Описание входных и выходных данных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D7776F-9736-368D-7A23-3E771D7F4F59}"/>
              </a:ext>
            </a:extLst>
          </p:cNvPr>
          <p:cNvSpPr txBox="1"/>
          <p:nvPr/>
        </p:nvSpPr>
        <p:spPr>
          <a:xfrm>
            <a:off x="632460" y="1228292"/>
            <a:ext cx="11170920" cy="536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b="1" u="sng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Независимые признаки (входные данные), используемые в модели:</a:t>
            </a:r>
          </a:p>
          <a:p>
            <a:pPr>
              <a:lnSpc>
                <a:spcPct val="107000"/>
              </a:lnSpc>
            </a:pPr>
            <a:endParaRPr lang="en-US" sz="1600" b="1" u="sng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 - </a:t>
            </a:r>
            <a:r>
              <a:rPr lang="ru-RU" sz="1600" dirty="0">
                <a:solidFill>
                  <a:schemeClr val="bg1"/>
                </a:solidFill>
              </a:rPr>
              <a:t>уникальный идентификатор записи;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ФИО - полное имя сотрудника;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Date - </a:t>
            </a:r>
            <a:r>
              <a:rPr lang="ru-RU" sz="1600" dirty="0">
                <a:solidFill>
                  <a:schemeClr val="bg1"/>
                </a:solidFill>
              </a:rPr>
              <a:t>дата получения данных;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Period - </a:t>
            </a:r>
            <a:r>
              <a:rPr lang="ru-RU" sz="1600" dirty="0">
                <a:solidFill>
                  <a:schemeClr val="bg1"/>
                </a:solidFill>
              </a:rPr>
              <a:t>номер пятидневной рабочей недели с момента ведения наблюдений;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входящих сообщений за период – не зависит от уровня удовлетворенности; 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исходящих сообщений за период – имеет положительную корреляцию с эффективностью (чем ниже эффективность, тем меньше отправленных сообщений);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адресатов в исходящих сообщениях – зависит от количества отправленных сообщений и имеет положительную корреляцию с эффективностью;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исходящих сообщений с адресами в скрытой копии - зависит от количества отправленных сообщений и имеет отрицательную корреляцию с удовлетворённостью;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исходящих сообщений с адресатами в поле копия - зависит от количества отправленных сообщений;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входящих сообщений, прочитанных после 4 часов - зависит от количества отправленных сообщений и имеет положительную корреляцию с эффективностью;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дней между получением и прочтением входящих писем - зависит от количества отправленных сообщений и имеет положительную корреляцию с эффективностью;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ответов на входящие сообщения - зависит от количества полученных сообщений и имеет положительную корреляцию с эффективностью;</a:t>
            </a:r>
          </a:p>
        </p:txBody>
      </p:sp>
    </p:spTree>
    <p:extLst>
      <p:ext uri="{BB962C8B-B14F-4D97-AF65-F5344CB8AC3E}">
        <p14:creationId xmlns:p14="http://schemas.microsoft.com/office/powerpoint/2010/main" val="143532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входных и выходных данных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85800" y="1056423"/>
            <a:ext cx="10820400" cy="5625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b="1" u="sng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Независимые признаки (входные данные), используемые в модели: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ru-RU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символов в исходящих сообщениях - зависит от количества исходящих сообщений, имеет слабую положительную корреляцию с эффективностью;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сообщений, отправленных вне рамок рабочего дня – зависит от количества исходящих сообщений и имеет положительную корреляцию с удовлетворенностью;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количества исходящих сообщений к входящим – рассчитывается как отношение исходящих к отправленным;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объема исходящих сообщений к входящим в байтах – рассчитывается как отношение исходящих к отправленным, имеет слабую положительную корреляцию с удовлетворенностью;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входящих сообщений </a:t>
            </a:r>
            <a:r>
              <a:rPr lang="ru-RU" sz="1600" b="1" dirty="0">
                <a:solidFill>
                  <a:schemeClr val="bg1"/>
                </a:solidFill>
              </a:rPr>
              <a:t>с вопросом </a:t>
            </a: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без ответа – имеет положительную корреляцию с удовлетворенностью;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Месячный доход – изменяется от месяца к месяцу у каждого сотрудника, интерпретируется как доход (зарплата, надбавки, премии и др.), имеет положительную корреляцию с удовлетворенностью</a:t>
            </a:r>
            <a:r>
              <a:rPr lang="ru-RU" sz="1600" kern="1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smtClean="0">
                <a:solidFill>
                  <a:schemeClr val="bg1"/>
                </a:solidFill>
              </a:rPr>
              <a:t>  </a:t>
            </a:r>
            <a:r>
              <a:rPr lang="ru-RU" sz="1600" u="sng" dirty="0" smtClean="0">
                <a:solidFill>
                  <a:schemeClr val="bg1"/>
                </a:solidFill>
              </a:rPr>
              <a:t>Целевая </a:t>
            </a:r>
            <a:r>
              <a:rPr lang="ru-RU" sz="1600" u="sng" dirty="0">
                <a:solidFill>
                  <a:schemeClr val="bg1"/>
                </a:solidFill>
              </a:rPr>
              <a:t>переменная для обучающей выборки:  </a:t>
            </a:r>
            <a:endParaRPr lang="ru-RU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Target - </a:t>
            </a:r>
            <a:r>
              <a:rPr lang="ru-RU" sz="1600" dirty="0">
                <a:solidFill>
                  <a:schemeClr val="bg1"/>
                </a:solidFill>
              </a:rPr>
              <a:t>1 – сотрудник уволился, 0 – сотрудник продолжает работать.</a:t>
            </a:r>
            <a:endParaRPr lang="en-US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b="1" u="sng" dirty="0">
                <a:solidFill>
                  <a:schemeClr val="bg1"/>
                </a:solidFill>
              </a:rPr>
              <a:t>Целевая переменная</a:t>
            </a:r>
            <a:r>
              <a:rPr lang="en-US" sz="1600" b="1" u="sng" dirty="0">
                <a:solidFill>
                  <a:schemeClr val="bg1"/>
                </a:solidFill>
              </a:rPr>
              <a:t>(</a:t>
            </a:r>
            <a:r>
              <a:rPr lang="ru-RU" sz="1600" b="1" u="sng" dirty="0">
                <a:solidFill>
                  <a:schemeClr val="bg1"/>
                </a:solidFill>
              </a:rPr>
              <a:t>выходные данные):</a:t>
            </a:r>
          </a:p>
          <a:p>
            <a:pPr>
              <a:lnSpc>
                <a:spcPct val="107000"/>
              </a:lnSpc>
            </a:pPr>
            <a:endParaRPr lang="ru-RU" sz="1600" b="1" u="sng" dirty="0">
              <a:solidFill>
                <a:schemeClr val="bg1"/>
              </a:solidFill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Target – </a:t>
            </a:r>
            <a:r>
              <a:rPr lang="ru-RU" sz="1600" dirty="0">
                <a:solidFill>
                  <a:schemeClr val="bg1"/>
                </a:solidFill>
              </a:rPr>
              <a:t>вероятность увольнения сотрудника за выбранный период.</a:t>
            </a:r>
            <a:endParaRPr lang="ru-RU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ru-RU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входных и выходных данных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85800" y="1056423"/>
            <a:ext cx="10820400" cy="2975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b="1" u="sng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Потенциально, для решения задачи в реальных условиях считаем целесообразным проверить гипотезы о том, что уровень удовлетворенности сотрудников также может иметь относительно высокую степень корреляции со следующими признаками: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ru-RU" sz="16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дней после отпуска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дней до отпуска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Количество дней отпуска за истекшие 12 месяцев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Выполнение KPI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Показатели объема работ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Уровень укомплектованности штата подразделения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Результаты регулярных опросов сотрудников по степени вовлеченности, удовлетворенности</a:t>
            </a:r>
          </a:p>
        </p:txBody>
      </p:sp>
    </p:spTree>
    <p:extLst>
      <p:ext uri="{BB962C8B-B14F-4D97-AF65-F5344CB8AC3E}">
        <p14:creationId xmlns:p14="http://schemas.microsoft.com/office/powerpoint/2010/main" val="46493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Структура данных таблиц СУБД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22C2B9A-7B8E-A5B7-B3C9-4B699FC1B8C3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113312B8-A616-82FD-B2DE-F4491EB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xmlns="" id="{4A8921C2-F24C-8717-622B-359BE6E5B6C6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pic>
        <p:nvPicPr>
          <p:cNvPr id="60" name="Рисунок 59">
            <a:extLst>
              <a:ext uri="{FF2B5EF4-FFF2-40B4-BE49-F238E27FC236}">
                <a16:creationId xmlns:a16="http://schemas.microsoft.com/office/drawing/2014/main" xmlns="" id="{077B37A0-F7B1-CDB0-0A95-0E0E6BCEA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4" y="1759482"/>
            <a:ext cx="3109366" cy="480742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4E33CE5-7627-4F40-CCE7-F91B6ECD42FB}"/>
              </a:ext>
            </a:extLst>
          </p:cNvPr>
          <p:cNvSpPr txBox="1"/>
          <p:nvPr/>
        </p:nvSpPr>
        <p:spPr>
          <a:xfrm>
            <a:off x="531494" y="893096"/>
            <a:ext cx="6130290" cy="70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База данных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lct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r>
              <a:rPr lang="en-US" sz="1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endParaRPr lang="ru-RU" sz="105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05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Таблица </a:t>
            </a:r>
            <a:r>
              <a:rPr lang="en-US" sz="12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5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основная структура, поступающая на вход </a:t>
            </a:r>
            <a:r>
              <a:rPr lang="ru-RU" sz="105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пайплайна</a:t>
            </a:r>
            <a:endParaRPr lang="ru-RU" sz="105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2051BAF-E27D-84CB-3BA5-C3C130CA426F}"/>
              </a:ext>
            </a:extLst>
          </p:cNvPr>
          <p:cNvSpPr txBox="1"/>
          <p:nvPr/>
        </p:nvSpPr>
        <p:spPr>
          <a:xfrm>
            <a:off x="3596639" y="1806626"/>
            <a:ext cx="7945755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записи;</a:t>
            </a:r>
          </a:p>
          <a:p>
            <a:pPr>
              <a:lnSpc>
                <a:spcPts val="1400"/>
              </a:lnSpc>
            </a:pPr>
            <a:r>
              <a:rPr lang="ru-RU" sz="12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фио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полное имя сотрудника;</a:t>
            </a:r>
          </a:p>
          <a:p>
            <a:pPr>
              <a:lnSpc>
                <a:spcPts val="1400"/>
              </a:lnSpc>
            </a:pPr>
            <a:r>
              <a:rPr lang="ru-RU" sz="12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дата получения данных</a:t>
            </a:r>
          </a:p>
          <a:p>
            <a:pPr>
              <a:lnSpc>
                <a:spcPts val="1400"/>
              </a:lnSpc>
            </a:pPr>
            <a:r>
              <a:rPr lang="ru-RU" sz="12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номер пятидневной рабочей недели с момента ведения наблюдений;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месячный доход: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доход сотрудника в указанную дату;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полученных сообщений за период: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сообщений, полученных за указанную дату;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отправленных сообщений за период: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отправленных сообщений;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адресатов в отправляемых сообщениях: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уникальных адресатов в отправленных сообщениях за указанную дату;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сообщений с адресами в скрытой копии: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сообщений, в которых адресаты указаны в скрытой копии;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сообщений с адресатами в поле копии: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 с адресатами в поле копии;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сообщений прочитанных после 4 часов: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сообщений, прочитанных более чем через 4 часа после получения;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дней между получено и прочитано: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дней между получением и прочтением сообщения;</a:t>
            </a:r>
          </a:p>
          <a:p>
            <a:pPr>
              <a:lnSpc>
                <a:spcPts val="1400"/>
              </a:lnSpc>
            </a:pP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ответов на сообщения: количество ответов на отправленные сообщения;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символов в исходящих сообщениях: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общее количество символов в отправленных сообщениях;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сообщений отправленных вне рамок: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сообщений, отправленных вне установленных рамок рабочего времени;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полученных/отправленных: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между количеством полученных и отправленных сообщений;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объема полученных/отправленных: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между объемом полученных и отправленных сообщений;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входящих сообщений с ? без ответа: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входящих сообщений с вопросительным знаком, на которые не было ответа;</a:t>
            </a:r>
          </a:p>
          <a:p>
            <a:pPr>
              <a:lnSpc>
                <a:spcPts val="1400"/>
              </a:lnSpc>
            </a:pPr>
            <a:r>
              <a:rPr lang="ru-RU" sz="12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целевая переменная, 1 – сотрудник уволился, 0 – сотрудник продолжает работать.</a:t>
            </a:r>
          </a:p>
        </p:txBody>
      </p:sp>
    </p:spTree>
    <p:extLst>
      <p:ext uri="{BB962C8B-B14F-4D97-AF65-F5344CB8AC3E}">
        <p14:creationId xmlns:p14="http://schemas.microsoft.com/office/powerpoint/2010/main" val="20223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80068"/>
            <a:ext cx="6270183" cy="317295"/>
          </a:xfrm>
        </p:spPr>
        <p:txBody>
          <a:bodyPr/>
          <a:lstStyle/>
          <a:p>
            <a:r>
              <a:rPr lang="ru-RU" dirty="0"/>
              <a:t>Структура данных таблиц СУБД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22C2B9A-7B8E-A5B7-B3C9-4B699FC1B8C3}"/>
              </a:ext>
            </a:extLst>
          </p:cNvPr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xmlns="" id="{113312B8-A616-82FD-B2DE-F4491EB1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xmlns="" id="{4A8921C2-F24C-8717-622B-359BE6E5B6C6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CA8D638-2C8C-A0EA-050A-FFA1F7EC7062}"/>
              </a:ext>
            </a:extLst>
          </p:cNvPr>
          <p:cNvGrpSpPr/>
          <p:nvPr/>
        </p:nvGrpSpPr>
        <p:grpSpPr>
          <a:xfrm>
            <a:off x="8264486" y="367228"/>
            <a:ext cx="3681260" cy="317295"/>
            <a:chOff x="8213868" y="365928"/>
            <a:chExt cx="3681260" cy="317295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2F627A1D-3045-5474-EB57-4E7C40E4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868" y="391433"/>
              <a:ext cx="1190820" cy="29179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2707DA37-2C49-A446-66FE-02ABDB2A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959" y="365928"/>
              <a:ext cx="951884" cy="31729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xmlns="" id="{5251B23C-60F7-CEA4-B9E6-CD102F72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14" y="391433"/>
              <a:ext cx="1342014" cy="229404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4E33CE5-7627-4F40-CCE7-F91B6ECD42FB}"/>
              </a:ext>
            </a:extLst>
          </p:cNvPr>
          <p:cNvSpPr txBox="1"/>
          <p:nvPr/>
        </p:nvSpPr>
        <p:spPr>
          <a:xfrm>
            <a:off x="367664" y="1208548"/>
            <a:ext cx="8037195" cy="716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Таблица </a:t>
            </a:r>
            <a:r>
              <a:rPr lang="ru-RU" sz="1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r>
              <a:rPr lang="ru-RU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формируется, как результат работы модели машинного обучения.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Содержит данные о сотруднике и результат прогнозирования вероятности увольнения за последний период.</a:t>
            </a:r>
            <a:endParaRPr lang="ru-RU" sz="105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2051BAF-E27D-84CB-3BA5-C3C130CA426F}"/>
              </a:ext>
            </a:extLst>
          </p:cNvPr>
          <p:cNvSpPr txBox="1"/>
          <p:nvPr/>
        </p:nvSpPr>
        <p:spPr>
          <a:xfrm>
            <a:off x="2331105" y="2434997"/>
            <a:ext cx="794575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записи;</a:t>
            </a:r>
          </a:p>
          <a:p>
            <a:pPr>
              <a:lnSpc>
                <a:spcPts val="1400"/>
              </a:lnSpc>
            </a:pPr>
            <a:r>
              <a:rPr lang="ru-RU" sz="12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фио</a:t>
            </a: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полное имя сотрудника;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вероятность_увольнения: </a:t>
            </a:r>
            <a:r>
              <a:rPr lang="ru-RU" sz="1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спрогнозированная за выбранный период вероятность увольнения.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7B406B-86F2-4E91-F3D3-9D3A87AC3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4" y="2318986"/>
            <a:ext cx="1631315" cy="8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389002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2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D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130AF"/>
      </a:accent5>
      <a:accent6>
        <a:srgbClr val="2D2B6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8050</TotalTime>
  <Words>1604</Words>
  <Application>Microsoft Office PowerPoint</Application>
  <PresentationFormat>Произвольный</PresentationFormat>
  <Paragraphs>245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Для Академия инноваторов 16_9</vt:lpstr>
      <vt:lpstr>TimeBook</vt:lpstr>
      <vt:lpstr>Структура документации</vt:lpstr>
      <vt:lpstr>Гипотезы решения</vt:lpstr>
      <vt:lpstr>Описание входных и выходных данных</vt:lpstr>
      <vt:lpstr>Описание входных и выходных данных</vt:lpstr>
      <vt:lpstr>Описание входных и выходных данных</vt:lpstr>
      <vt:lpstr>Описание входных и выходных данных</vt:lpstr>
      <vt:lpstr>Структура данных таблиц СУБД</vt:lpstr>
      <vt:lpstr>Структура данных таблиц СУБД</vt:lpstr>
      <vt:lpstr>Описание модулей, их основных функций</vt:lpstr>
      <vt:lpstr>Описание модулей, их основных функций</vt:lpstr>
      <vt:lpstr>Инструменты проекта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Интерфейс решения</vt:lpstr>
      <vt:lpstr>Команда «Timebook»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123123</cp:lastModifiedBy>
  <cp:revision>81</cp:revision>
  <dcterms:created xsi:type="dcterms:W3CDTF">2023-05-15T07:36:23Z</dcterms:created>
  <dcterms:modified xsi:type="dcterms:W3CDTF">2023-12-17T15:12:33Z</dcterms:modified>
</cp:coreProperties>
</file>